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8.jpg" ContentType="image/pn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84" r:id="rId5"/>
    <p:sldId id="288" r:id="rId6"/>
    <p:sldId id="297" r:id="rId7"/>
    <p:sldId id="299" r:id="rId8"/>
    <p:sldId id="300" r:id="rId9"/>
    <p:sldId id="298" r:id="rId10"/>
    <p:sldId id="301" r:id="rId11"/>
    <p:sldId id="302" r:id="rId12"/>
    <p:sldId id="303" r:id="rId13"/>
    <p:sldId id="304" r:id="rId14"/>
    <p:sldId id="306" r:id="rId15"/>
    <p:sldId id="305" r:id="rId16"/>
    <p:sldId id="307" r:id="rId17"/>
    <p:sldId id="309" r:id="rId18"/>
    <p:sldId id="311" r:id="rId19"/>
    <p:sldId id="310" r:id="rId20"/>
    <p:sldId id="312" r:id="rId21"/>
    <p:sldId id="313" r:id="rId22"/>
    <p:sldId id="314" r:id="rId23"/>
    <p:sldId id="315" r:id="rId24"/>
    <p:sldId id="308" r:id="rId25"/>
    <p:sldId id="296" r:id="rId26"/>
    <p:sldId id="316" r:id="rId27"/>
    <p:sldId id="317" r:id="rId28"/>
    <p:sldId id="318" r:id="rId29"/>
    <p:sldId id="319" r:id="rId30"/>
    <p:sldId id="295" r:id="rId31"/>
  </p:sldIdLst>
  <p:sldSz cx="12192000" cy="6858000"/>
  <p:notesSz cx="6858000" cy="9144000"/>
  <p:defaultTextStyle>
    <a:defPPr rtl="0">
      <a:defRPr lang="zh-TW"/>
    </a:defPPr>
    <a:lvl1pPr marL="0" algn="l" defTabSz="914400" rtl="0" eaLnBrk="1" latinLnBrk="0" hangingPunct="1">
      <a:defRPr lang="zh-TW" sz="1800" kern="1200">
        <a:solidFill>
          <a:schemeClr val="tx1"/>
        </a:solidFill>
        <a:latin typeface="+mn-lt"/>
        <a:ea typeface="+mn-ea"/>
        <a:cs typeface="+mn-cs"/>
      </a:defRPr>
    </a:lvl1pPr>
    <a:lvl2pPr marL="457200" algn="l" defTabSz="914400" rtl="0" eaLnBrk="1" latinLnBrk="0" hangingPunct="1">
      <a:defRPr lang="zh-TW" sz="1800" kern="1200">
        <a:solidFill>
          <a:schemeClr val="tx1"/>
        </a:solidFill>
        <a:latin typeface="+mn-lt"/>
        <a:ea typeface="+mn-ea"/>
        <a:cs typeface="+mn-cs"/>
      </a:defRPr>
    </a:lvl2pPr>
    <a:lvl3pPr marL="914400" algn="l" defTabSz="914400" rtl="0" eaLnBrk="1" latinLnBrk="0" hangingPunct="1">
      <a:defRPr lang="zh-TW" sz="1800" kern="1200">
        <a:solidFill>
          <a:schemeClr val="tx1"/>
        </a:solidFill>
        <a:latin typeface="+mn-lt"/>
        <a:ea typeface="+mn-ea"/>
        <a:cs typeface="+mn-cs"/>
      </a:defRPr>
    </a:lvl3pPr>
    <a:lvl4pPr marL="1371600" algn="l" defTabSz="914400" rtl="0" eaLnBrk="1" latinLnBrk="0" hangingPunct="1">
      <a:defRPr lang="zh-TW" sz="1800" kern="1200">
        <a:solidFill>
          <a:schemeClr val="tx1"/>
        </a:solidFill>
        <a:latin typeface="+mn-lt"/>
        <a:ea typeface="+mn-ea"/>
        <a:cs typeface="+mn-cs"/>
      </a:defRPr>
    </a:lvl4pPr>
    <a:lvl5pPr marL="1828800" algn="l" defTabSz="914400" rtl="0" eaLnBrk="1" latinLnBrk="0" hangingPunct="1">
      <a:defRPr lang="zh-TW" sz="1800" kern="1200">
        <a:solidFill>
          <a:schemeClr val="tx1"/>
        </a:solidFill>
        <a:latin typeface="+mn-lt"/>
        <a:ea typeface="+mn-ea"/>
        <a:cs typeface="+mn-cs"/>
      </a:defRPr>
    </a:lvl5pPr>
    <a:lvl6pPr marL="2286000" algn="l" defTabSz="914400" rtl="0" eaLnBrk="1" latinLnBrk="0" hangingPunct="1">
      <a:defRPr lang="zh-TW" sz="1800" kern="1200">
        <a:solidFill>
          <a:schemeClr val="tx1"/>
        </a:solidFill>
        <a:latin typeface="+mn-lt"/>
        <a:ea typeface="+mn-ea"/>
        <a:cs typeface="+mn-cs"/>
      </a:defRPr>
    </a:lvl6pPr>
    <a:lvl7pPr marL="2743200" algn="l" defTabSz="914400" rtl="0" eaLnBrk="1" latinLnBrk="0" hangingPunct="1">
      <a:defRPr lang="zh-TW" sz="1800" kern="1200">
        <a:solidFill>
          <a:schemeClr val="tx1"/>
        </a:solidFill>
        <a:latin typeface="+mn-lt"/>
        <a:ea typeface="+mn-ea"/>
        <a:cs typeface="+mn-cs"/>
      </a:defRPr>
    </a:lvl7pPr>
    <a:lvl8pPr marL="3200400" algn="l" defTabSz="914400" rtl="0" eaLnBrk="1" latinLnBrk="0" hangingPunct="1">
      <a:defRPr lang="zh-TW" sz="1800" kern="1200">
        <a:solidFill>
          <a:schemeClr val="tx1"/>
        </a:solidFill>
        <a:latin typeface="+mn-lt"/>
        <a:ea typeface="+mn-ea"/>
        <a:cs typeface="+mn-cs"/>
      </a:defRPr>
    </a:lvl8pPr>
    <a:lvl9pPr marL="3657600" algn="l" defTabSz="914400" rtl="0" eaLnBrk="1" latinLnBrk="0" hangingPunct="1">
      <a:defRPr lang="zh-TW"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EFD3"/>
    <a:srgbClr val="E9C46A"/>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899" autoAdjust="0"/>
  </p:normalViewPr>
  <p:slideViewPr>
    <p:cSldViewPr snapToGrid="0" snapToObjects="1" showGuides="1">
      <p:cViewPr varScale="1">
        <p:scale>
          <a:sx n="159" d="100"/>
          <a:sy n="159" d="100"/>
        </p:scale>
        <p:origin x="306" y="138"/>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6" d="100"/>
          <a:sy n="96" d="100"/>
        </p:scale>
        <p:origin x="355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FBAEE0-9ED8-4373-BD0F-2B6A628FAF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latin typeface="Microsoft JhengHei UI" panose="020B0604030504040204" pitchFamily="34" charset="-120"/>
              <a:ea typeface="Microsoft JhengHei UI" panose="020B0604030504040204" pitchFamily="34" charset="-120"/>
            </a:endParaRPr>
          </a:p>
        </p:txBody>
      </p:sp>
      <p:sp>
        <p:nvSpPr>
          <p:cNvPr id="3" name="Date Placeholder 2">
            <a:extLst>
              <a:ext uri="{FF2B5EF4-FFF2-40B4-BE49-F238E27FC236}">
                <a16:creationId xmlns:a16="http://schemas.microsoft.com/office/drawing/2014/main" id="{BBF9425D-2833-46E2-B88F-92A346C177C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815C89-3412-42E4-AF46-07CE006DCCC3}" type="datetime1">
              <a:rPr lang="zh-TW" altLang="pt-BR" smtClean="0">
                <a:latin typeface="Microsoft JhengHei UI" panose="020B0604030504040204" pitchFamily="34" charset="-120"/>
                <a:ea typeface="Microsoft JhengHei UI" panose="020B0604030504040204" pitchFamily="34" charset="-120"/>
              </a:rPr>
              <a:t>2023/8/14</a:t>
            </a:fld>
            <a:endParaRPr lang="pt-BR">
              <a:latin typeface="Microsoft JhengHei UI" panose="020B0604030504040204" pitchFamily="34" charset="-120"/>
              <a:ea typeface="Microsoft JhengHei UI" panose="020B0604030504040204" pitchFamily="34" charset="-120"/>
            </a:endParaRPr>
          </a:p>
        </p:txBody>
      </p:sp>
      <p:sp>
        <p:nvSpPr>
          <p:cNvPr id="4" name="Footer Placeholder 3">
            <a:extLst>
              <a:ext uri="{FF2B5EF4-FFF2-40B4-BE49-F238E27FC236}">
                <a16:creationId xmlns:a16="http://schemas.microsoft.com/office/drawing/2014/main" id="{03151CF7-4732-47B6-841F-870D39B800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latin typeface="Microsoft JhengHei UI" panose="020B0604030504040204" pitchFamily="34" charset="-120"/>
              <a:ea typeface="Microsoft JhengHei UI" panose="020B0604030504040204" pitchFamily="34" charset="-120"/>
            </a:endParaRPr>
          </a:p>
        </p:txBody>
      </p:sp>
      <p:sp>
        <p:nvSpPr>
          <p:cNvPr id="5" name="Slide Number Placeholder 4">
            <a:extLst>
              <a:ext uri="{FF2B5EF4-FFF2-40B4-BE49-F238E27FC236}">
                <a16:creationId xmlns:a16="http://schemas.microsoft.com/office/drawing/2014/main" id="{DBF4802B-BE81-499D-B0BD-DC40BC90EA3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499E58-4FE6-4C2E-A66C-DB661FFDA77F}" type="slidenum">
              <a:rPr lang="pt-BR" smtClean="0">
                <a:latin typeface="Microsoft JhengHei UI" panose="020B0604030504040204" pitchFamily="34" charset="-120"/>
                <a:ea typeface="Microsoft JhengHei UI" panose="020B0604030504040204" pitchFamily="34" charset="-120"/>
              </a:rPr>
              <a:t>‹#›</a:t>
            </a:fld>
            <a:endParaRPr lang="pt-BR">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958745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TW" sz="1200"/>
            </a:lvl1pPr>
          </a:lstStyle>
          <a:p>
            <a:pPr rtl="0"/>
            <a:endParaRPr lang="zh-TW"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zh-TW" sz="1200"/>
            </a:lvl1pPr>
          </a:lstStyle>
          <a:p>
            <a:pPr rtl="0"/>
            <a:fld id="{238BC10F-624E-45DC-84B1-3128B2B550AF}" type="datetime1">
              <a:rPr lang="zh-TW" altLang="pt-BR" smtClean="0"/>
              <a:t>2023/8/14</a:t>
            </a:fld>
            <a:endParaRPr lang="zh-TW" dirty="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zh-TW"/>
            </a:defPPr>
          </a:lstStyle>
          <a:p>
            <a:pPr rtl="0"/>
            <a:endParaRPr lang="zh-TW"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zh-TW"/>
            </a:def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zh-TW" sz="1200"/>
            </a:lvl1pPr>
          </a:lstStyle>
          <a:p>
            <a:pPr rtl="0"/>
            <a:endParaRPr lang="zh-TW"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zh-TW" sz="1200"/>
            </a:lvl1pPr>
          </a:lstStyle>
          <a:p>
            <a:pPr rtl="0"/>
            <a:fld id="{980D3DFC-11A7-4DDF-8AEE-A5ACE051EBF3}" type="slidenum">
              <a:rPr lang="zh-TW" smtClean="0"/>
              <a:t>‹#›</a:t>
            </a:fld>
            <a:endParaRPr lang="zh-TW"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zh-TW" sz="1200" kern="1200">
        <a:solidFill>
          <a:schemeClr val="tx1"/>
        </a:solidFill>
        <a:latin typeface="+mn-ea"/>
        <a:ea typeface="+mn-ea"/>
        <a:cs typeface="+mn-cs"/>
      </a:defRPr>
    </a:lvl1pPr>
    <a:lvl2pPr marL="457200" algn="l" defTabSz="914400" rtl="0" eaLnBrk="1" latinLnBrk="0" hangingPunct="1">
      <a:defRPr lang="zh-TW" sz="1200" kern="1200">
        <a:solidFill>
          <a:schemeClr val="tx1"/>
        </a:solidFill>
        <a:latin typeface="+mn-ea"/>
        <a:ea typeface="+mn-ea"/>
        <a:cs typeface="+mn-cs"/>
      </a:defRPr>
    </a:lvl2pPr>
    <a:lvl3pPr marL="914400" algn="l" defTabSz="914400" rtl="0" eaLnBrk="1" latinLnBrk="0" hangingPunct="1">
      <a:defRPr lang="zh-TW" sz="1200" kern="1200">
        <a:solidFill>
          <a:schemeClr val="tx1"/>
        </a:solidFill>
        <a:latin typeface="+mn-ea"/>
        <a:ea typeface="+mn-ea"/>
        <a:cs typeface="+mn-cs"/>
      </a:defRPr>
    </a:lvl3pPr>
    <a:lvl4pPr marL="1371600" algn="l" defTabSz="914400" rtl="0" eaLnBrk="1" latinLnBrk="0" hangingPunct="1">
      <a:defRPr lang="zh-TW" sz="1200" kern="1200">
        <a:solidFill>
          <a:schemeClr val="tx1"/>
        </a:solidFill>
        <a:latin typeface="+mn-ea"/>
        <a:ea typeface="+mn-ea"/>
        <a:cs typeface="+mn-cs"/>
      </a:defRPr>
    </a:lvl4pPr>
    <a:lvl5pPr marL="1828800" algn="l" defTabSz="914400" rtl="0" eaLnBrk="1" latinLnBrk="0" hangingPunct="1">
      <a:defRPr lang="zh-TW" sz="1200" kern="1200">
        <a:solidFill>
          <a:schemeClr val="tx1"/>
        </a:solidFill>
        <a:latin typeface="+mn-ea"/>
        <a:ea typeface="+mn-ea"/>
        <a:cs typeface="+mn-cs"/>
      </a:defRPr>
    </a:lvl5pPr>
    <a:lvl6pPr marL="2286000" algn="l" defTabSz="914400" rtl="0" eaLnBrk="1" latinLnBrk="0" hangingPunct="1">
      <a:defRPr lang="zh-TW" sz="1200" kern="1200">
        <a:solidFill>
          <a:schemeClr val="tx1"/>
        </a:solidFill>
        <a:latin typeface="+mn-ea"/>
        <a:ea typeface="+mn-ea"/>
        <a:cs typeface="+mn-cs"/>
      </a:defRPr>
    </a:lvl6pPr>
    <a:lvl7pPr marL="2743200" algn="l" defTabSz="914400" rtl="0" eaLnBrk="1" latinLnBrk="0" hangingPunct="1">
      <a:defRPr lang="zh-TW" sz="1200" kern="1200">
        <a:solidFill>
          <a:schemeClr val="tx1"/>
        </a:solidFill>
        <a:latin typeface="+mn-ea"/>
        <a:ea typeface="+mn-ea"/>
        <a:cs typeface="+mn-cs"/>
      </a:defRPr>
    </a:lvl7pPr>
    <a:lvl8pPr marL="3200400" algn="l" defTabSz="914400" rtl="0" eaLnBrk="1" latinLnBrk="0" hangingPunct="1">
      <a:defRPr lang="zh-TW" sz="1200" kern="1200">
        <a:solidFill>
          <a:schemeClr val="tx1"/>
        </a:solidFill>
        <a:latin typeface="+mn-ea"/>
        <a:ea typeface="+mn-ea"/>
        <a:cs typeface="+mn-cs"/>
      </a:defRPr>
    </a:lvl8pPr>
    <a:lvl9pPr marL="3657600" algn="l" defTabSz="914400" rtl="0" eaLnBrk="1" latinLnBrk="0" hangingPunct="1">
      <a:defRPr lang="zh-TW" sz="1200" kern="1200">
        <a:solidFill>
          <a:schemeClr val="tx1"/>
        </a:solidFill>
        <a:latin typeface="+mn-ea"/>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rtl="0"/>
            <a:fld id="{980D3DFC-11A7-4DDF-8AEE-A5ACE051EBF3}" type="slidenum">
              <a:rPr lang="en-US" altLang="zh-TW" smtClean="0"/>
              <a:t>1</a:t>
            </a:fld>
            <a:endParaRPr lang="zh-TW" dirty="0"/>
          </a:p>
        </p:txBody>
      </p:sp>
    </p:spTree>
    <p:extLst>
      <p:ext uri="{BB962C8B-B14F-4D97-AF65-F5344CB8AC3E}">
        <p14:creationId xmlns:p14="http://schemas.microsoft.com/office/powerpoint/2010/main" val="167089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rtl="0"/>
            <a:fld id="{980D3DFC-11A7-4DDF-8AEE-A5ACE051EBF3}" type="slidenum">
              <a:rPr lang="en-US" altLang="zh-TW" smtClean="0"/>
              <a:t>2</a:t>
            </a:fld>
            <a:endParaRPr lang="zh-TW" dirty="0"/>
          </a:p>
        </p:txBody>
      </p:sp>
    </p:spTree>
    <p:extLst>
      <p:ext uri="{BB962C8B-B14F-4D97-AF65-F5344CB8AC3E}">
        <p14:creationId xmlns:p14="http://schemas.microsoft.com/office/powerpoint/2010/main" val="203916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rtl="0"/>
            <a:fld id="{980D3DFC-11A7-4DDF-8AEE-A5ACE051EBF3}" type="slidenum">
              <a:rPr lang="en-US" altLang="zh-TW" smtClean="0"/>
              <a:t>21</a:t>
            </a:fld>
            <a:endParaRPr lang="zh-TW" dirty="0"/>
          </a:p>
        </p:txBody>
      </p:sp>
    </p:spTree>
    <p:extLst>
      <p:ext uri="{BB962C8B-B14F-4D97-AF65-F5344CB8AC3E}">
        <p14:creationId xmlns:p14="http://schemas.microsoft.com/office/powerpoint/2010/main" val="85998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rtl="0"/>
            <a:fld id="{980D3DFC-11A7-4DDF-8AEE-A5ACE051EBF3}" type="slidenum">
              <a:rPr lang="en-US" altLang="zh-TW" smtClean="0"/>
              <a:t>27</a:t>
            </a:fld>
            <a:endParaRPr lang="zh-TW" dirty="0"/>
          </a:p>
        </p:txBody>
      </p:sp>
    </p:spTree>
    <p:extLst>
      <p:ext uri="{BB962C8B-B14F-4D97-AF65-F5344CB8AC3E}">
        <p14:creationId xmlns:p14="http://schemas.microsoft.com/office/powerpoint/2010/main" val="2018504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標題投影片">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b="0" i="0" u="none" strike="noStrike" cap="none" noProof="0">
              <a:solidFill>
                <a:schemeClr val="lt1"/>
              </a:solidFill>
              <a:latin typeface="Microsoft JhengHei UI"/>
              <a:ea typeface="Microsoft JhengHei UI"/>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b="0" i="0" u="none" strike="noStrike" cap="none" noProof="0">
              <a:solidFill>
                <a:schemeClr val="lt1"/>
              </a:solidFill>
              <a:latin typeface="Microsoft JhengHei UI"/>
              <a:ea typeface="Microsoft JhengHei UI"/>
              <a:cs typeface="Karla"/>
              <a:sym typeface="Karla"/>
            </a:endParaRPr>
          </a:p>
        </p:txBody>
      </p:sp>
      <p:sp>
        <p:nvSpPr>
          <p:cNvPr id="2" name="標題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rtlCol="0" anchor="b">
            <a:noAutofit/>
          </a:bodyPr>
          <a:lstStyle>
            <a:lvl1pPr marL="0" indent="0" algn="l">
              <a:lnSpc>
                <a:spcPct val="90000"/>
              </a:lnSpc>
              <a:defRPr lang="zh-TW" sz="6000"/>
            </a:lvl1pPr>
          </a:lstStyle>
          <a:p>
            <a:pPr rtl="0"/>
            <a:r>
              <a:rPr lang="zh-TW" altLang="en-US" noProof="0"/>
              <a:t>按一下以編輯母片標題樣式</a:t>
            </a:r>
            <a:endParaRPr lang="zh-TW" noProof="0"/>
          </a:p>
        </p:txBody>
      </p:sp>
      <p:sp>
        <p:nvSpPr>
          <p:cNvPr id="3" name="副標題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rtlCol="0">
            <a:noAutofit/>
          </a:bodyPr>
          <a:lstStyle>
            <a:lvl1pPr marL="54864" indent="0" algn="l">
              <a:lnSpc>
                <a:spcPct val="120000"/>
              </a:lnSpc>
              <a:spcBef>
                <a:spcPts val="0"/>
              </a:spcBef>
              <a:buNone/>
              <a:defRPr lang="zh-TW" sz="2000"/>
            </a:lvl1pPr>
            <a:lvl2pPr marL="457200" indent="0" algn="ctr">
              <a:buNone/>
              <a:defRPr lang="zh-TW" sz="2000"/>
            </a:lvl2pPr>
            <a:lvl3pPr marL="914400" indent="0" algn="ctr">
              <a:buNone/>
              <a:defRPr lang="zh-TW" sz="1800"/>
            </a:lvl3pPr>
            <a:lvl4pPr marL="1371600" indent="0" algn="ctr">
              <a:buNone/>
              <a:defRPr lang="zh-TW" sz="1600"/>
            </a:lvl4pPr>
            <a:lvl5pPr marL="1828800" indent="0" algn="ctr">
              <a:buNone/>
              <a:defRPr lang="zh-TW" sz="1600"/>
            </a:lvl5pPr>
            <a:lvl6pPr marL="2286000" indent="0" algn="ctr">
              <a:buNone/>
              <a:defRPr lang="zh-TW" sz="1600"/>
            </a:lvl6pPr>
            <a:lvl7pPr marL="2743200" indent="0" algn="ctr">
              <a:buNone/>
              <a:defRPr lang="zh-TW" sz="1600"/>
            </a:lvl7pPr>
            <a:lvl8pPr marL="3200400" indent="0" algn="ctr">
              <a:buNone/>
              <a:defRPr lang="zh-TW" sz="1600"/>
            </a:lvl8pPr>
            <a:lvl9pPr marL="3657600" indent="0" algn="ctr">
              <a:buNone/>
              <a:defRPr lang="zh-TW" sz="1600"/>
            </a:lvl9pPr>
          </a:lstStyle>
          <a:p>
            <a:pPr rtl="0"/>
            <a:r>
              <a:rPr lang="zh-TW" altLang="en-US" noProof="0"/>
              <a:t>按一下以編輯母片子標題樣式</a:t>
            </a:r>
            <a:endParaRPr lang="zh-TW" noProof="0"/>
          </a:p>
        </p:txBody>
      </p:sp>
      <p:sp>
        <p:nvSpPr>
          <p:cNvPr id="15" name="圖片版面配置區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zh-TW" sz="1800">
                <a:solidFill>
                  <a:schemeClr val="tx1"/>
                </a:solidFill>
              </a:defRPr>
            </a:lvl1pPr>
          </a:lstStyle>
          <a:p>
            <a:pPr marL="0" lvl="0" algn="ctr" rtl="0"/>
            <a:r>
              <a:rPr lang="zh-TW" altLang="en-US" noProof="0"/>
              <a:t>按一下圖示以新增圖片</a:t>
            </a:r>
            <a:endParaRPr lang="zh-TW" noProof="0"/>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時間表">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 name="標題 1">
            <a:extLst>
              <a:ext uri="{FF2B5EF4-FFF2-40B4-BE49-F238E27FC236}">
                <a16:creationId xmlns:a16="http://schemas.microsoft.com/office/drawing/2014/main" id="{BF01426A-0740-2EB9-FC34-9C043459357E}"/>
              </a:ext>
            </a:extLst>
          </p:cNvPr>
          <p:cNvSpPr>
            <a:spLocks noGrp="1"/>
          </p:cNvSpPr>
          <p:nvPr>
            <p:ph type="title"/>
          </p:nvPr>
        </p:nvSpPr>
        <p:spPr/>
        <p:txBody>
          <a:bodyPr rtlCol="0"/>
          <a:lstStyle>
            <a:lvl1pPr>
              <a:defRPr lang="zh-TW">
                <a:solidFill>
                  <a:schemeClr val="bg1"/>
                </a:solidFill>
              </a:defRPr>
            </a:lvl1pPr>
          </a:lstStyle>
          <a:p>
            <a:pPr rtl="0"/>
            <a:r>
              <a:rPr lang="zh-TW" altLang="en-US" noProof="0"/>
              <a:t>按一下以編輯母片標題樣式</a:t>
            </a:r>
            <a:endParaRPr lang="zh-TW" noProof="0"/>
          </a:p>
        </p:txBody>
      </p:sp>
      <p:sp>
        <p:nvSpPr>
          <p:cNvPr id="36" name="文字版面配置區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lang="zh-TW" sz="2000">
                <a:latin typeface="+mj-ea"/>
                <a:ea typeface="+mj-ea"/>
              </a:defRPr>
            </a:lvl1pPr>
            <a:lvl2pPr marL="0" indent="0" algn="ctr">
              <a:lnSpc>
                <a:spcPct val="100000"/>
              </a:lnSpc>
              <a:spcBef>
                <a:spcPts val="600"/>
              </a:spcBef>
              <a:buNone/>
              <a:defRPr lang="zh-TW" sz="1600"/>
            </a:lvl2pPr>
          </a:lstStyle>
          <a:p>
            <a:pPr lvl="0" rtl="0"/>
            <a:r>
              <a:rPr lang="zh-TW" altLang="en-US" noProof="0"/>
              <a:t>按一下以編輯母片文字樣式</a:t>
            </a:r>
          </a:p>
          <a:p>
            <a:pPr lvl="1" rtl="0"/>
            <a:r>
              <a:rPr lang="zh-TW" altLang="en-US" noProof="0"/>
              <a:t>第二層</a:t>
            </a:r>
          </a:p>
        </p:txBody>
      </p:sp>
      <p:sp>
        <p:nvSpPr>
          <p:cNvPr id="40" name="文字版面配置區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lang="zh-TW" sz="2000">
                <a:latin typeface="+mj-ea"/>
                <a:ea typeface="+mj-ea"/>
              </a:defRPr>
            </a:lvl1pPr>
            <a:lvl2pPr marL="0" indent="0" algn="ctr">
              <a:lnSpc>
                <a:spcPct val="100000"/>
              </a:lnSpc>
              <a:spcBef>
                <a:spcPts val="600"/>
              </a:spcBef>
              <a:buNone/>
              <a:defRPr lang="zh-TW" sz="1600"/>
            </a:lvl2pPr>
          </a:lstStyle>
          <a:p>
            <a:pPr lvl="0" rtl="0"/>
            <a:r>
              <a:rPr lang="zh-TW" altLang="en-US" noProof="0"/>
              <a:t>按一下以編輯母片文字樣式</a:t>
            </a:r>
          </a:p>
          <a:p>
            <a:pPr lvl="1" rtl="0"/>
            <a:r>
              <a:rPr lang="zh-TW" altLang="en-US" noProof="0"/>
              <a:t>第二層</a:t>
            </a:r>
          </a:p>
        </p:txBody>
      </p:sp>
      <p:sp>
        <p:nvSpPr>
          <p:cNvPr id="43" name="文字版面配置區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lang="zh-TW" sz="2000">
                <a:latin typeface="+mj-ea"/>
                <a:ea typeface="+mj-ea"/>
              </a:defRPr>
            </a:lvl1pPr>
            <a:lvl2pPr marL="0" indent="0" algn="ctr">
              <a:lnSpc>
                <a:spcPct val="100000"/>
              </a:lnSpc>
              <a:spcBef>
                <a:spcPts val="600"/>
              </a:spcBef>
              <a:buNone/>
              <a:defRPr lang="zh-TW" sz="1600"/>
            </a:lvl2pPr>
          </a:lstStyle>
          <a:p>
            <a:pPr lvl="0" rtl="0"/>
            <a:r>
              <a:rPr lang="zh-TW" altLang="en-US" noProof="0"/>
              <a:t>按一下以編輯母片文字樣式</a:t>
            </a:r>
          </a:p>
          <a:p>
            <a:pPr lvl="1" rtl="0"/>
            <a:r>
              <a:rPr lang="zh-TW" altLang="en-US" noProof="0"/>
              <a:t>第二層</a:t>
            </a:r>
          </a:p>
        </p:txBody>
      </p:sp>
      <p:sp>
        <p:nvSpPr>
          <p:cNvPr id="39" name="文字版面配置區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lang="zh-TW" sz="2000">
                <a:latin typeface="+mj-ea"/>
                <a:ea typeface="+mj-ea"/>
              </a:defRPr>
            </a:lvl1pPr>
            <a:lvl2pPr marL="0" indent="0" algn="ctr">
              <a:lnSpc>
                <a:spcPct val="100000"/>
              </a:lnSpc>
              <a:spcBef>
                <a:spcPts val="600"/>
              </a:spcBef>
              <a:buNone/>
              <a:defRPr lang="zh-TW" sz="1600"/>
            </a:lvl2pPr>
          </a:lstStyle>
          <a:p>
            <a:pPr lvl="0" rtl="0"/>
            <a:r>
              <a:rPr lang="zh-TW" altLang="en-US" noProof="0"/>
              <a:t>按一下以編輯母片文字樣式</a:t>
            </a:r>
          </a:p>
          <a:p>
            <a:pPr lvl="1" rtl="0"/>
            <a:r>
              <a:rPr lang="zh-TW" altLang="en-US" noProof="0"/>
              <a:t>第二層</a:t>
            </a:r>
          </a:p>
        </p:txBody>
      </p:sp>
      <p:sp>
        <p:nvSpPr>
          <p:cNvPr id="41" name="文字版面配置區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rtlCol="0"/>
          <a:lstStyle>
            <a:lvl1pPr marL="0" indent="0" algn="ctr">
              <a:lnSpc>
                <a:spcPct val="100000"/>
              </a:lnSpc>
              <a:spcBef>
                <a:spcPts val="0"/>
              </a:spcBef>
              <a:buNone/>
              <a:defRPr lang="zh-TW" sz="2000">
                <a:latin typeface="+mj-ea"/>
                <a:ea typeface="+mj-ea"/>
              </a:defRPr>
            </a:lvl1pPr>
            <a:lvl2pPr marL="0" indent="0" algn="ctr">
              <a:lnSpc>
                <a:spcPct val="100000"/>
              </a:lnSpc>
              <a:spcBef>
                <a:spcPts val="600"/>
              </a:spcBef>
              <a:buNone/>
              <a:defRPr lang="zh-TW" sz="1600"/>
            </a:lvl2pPr>
          </a:lstStyle>
          <a:p>
            <a:pPr lvl="0" rtl="0"/>
            <a:r>
              <a:rPr lang="zh-TW" altLang="en-US" noProof="0"/>
              <a:t>按一下以編輯母片文字樣式</a:t>
            </a:r>
          </a:p>
          <a:p>
            <a:pPr lvl="1" rtl="0"/>
            <a:r>
              <a:rPr lang="zh-TW" altLang="en-US" noProof="0"/>
              <a:t>第二層</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比較">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3" name="標題 22">
            <a:extLst>
              <a:ext uri="{FF2B5EF4-FFF2-40B4-BE49-F238E27FC236}">
                <a16:creationId xmlns:a16="http://schemas.microsoft.com/office/drawing/2014/main" id="{AA325A5B-8E43-DA35-85DE-66DB81C5F5AD}"/>
              </a:ext>
            </a:extLst>
          </p:cNvPr>
          <p:cNvSpPr>
            <a:spLocks noGrp="1"/>
          </p:cNvSpPr>
          <p:nvPr>
            <p:ph type="title"/>
          </p:nvPr>
        </p:nvSpPr>
        <p:spPr/>
        <p:txBody>
          <a:bodyPr rtlCol="0"/>
          <a:lstStyle>
            <a:defPPr>
              <a:defRPr lang="zh-TW"/>
            </a:defPPr>
          </a:lstStyle>
          <a:p>
            <a:pPr rtl="0"/>
            <a:r>
              <a:rPr lang="zh-TW" altLang="en-US" noProof="0"/>
              <a:t>按一下以編輯母片標題樣式</a:t>
            </a:r>
            <a:endParaRPr lang="zh-TW" noProof="0"/>
          </a:p>
        </p:txBody>
      </p:sp>
      <p:sp>
        <p:nvSpPr>
          <p:cNvPr id="21" name="文字版面配置區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rtlCol="0" anchor="ctr"/>
          <a:lstStyle>
            <a:lvl1pPr marL="0" indent="0">
              <a:lnSpc>
                <a:spcPct val="120000"/>
              </a:lnSpc>
              <a:spcBef>
                <a:spcPts val="0"/>
              </a:spcBef>
              <a:buNone/>
              <a:defRPr lang="zh-TW" sz="2000" b="0">
                <a:latin typeface="+mj-ea"/>
                <a:ea typeface="+mj-ea"/>
              </a:defRPr>
            </a:lvl1pPr>
            <a:lvl2pPr marL="457200" indent="0">
              <a:buNone/>
              <a:defRPr lang="zh-TW" sz="2000" b="1"/>
            </a:lvl2pPr>
            <a:lvl3pPr marL="914400" indent="0">
              <a:buNone/>
              <a:defRPr lang="zh-TW" sz="1800" b="1"/>
            </a:lvl3pPr>
            <a:lvl4pPr marL="1371600" indent="0">
              <a:buNone/>
              <a:defRPr lang="zh-TW" sz="1600" b="1"/>
            </a:lvl4pPr>
            <a:lvl5pPr marL="1828800" indent="0">
              <a:buNone/>
              <a:defRPr lang="zh-TW" sz="1600" b="1"/>
            </a:lvl5pPr>
            <a:lvl6pPr marL="2286000" indent="0">
              <a:buNone/>
              <a:defRPr lang="zh-TW" sz="1600" b="1"/>
            </a:lvl6pPr>
            <a:lvl7pPr marL="2743200" indent="0">
              <a:buNone/>
              <a:defRPr lang="zh-TW" sz="1600" b="1"/>
            </a:lvl7pPr>
            <a:lvl8pPr marL="3200400" indent="0">
              <a:buNone/>
              <a:defRPr lang="zh-TW" sz="1600" b="1"/>
            </a:lvl8pPr>
            <a:lvl9pPr marL="3657600" indent="0">
              <a:buNone/>
              <a:defRPr lang="zh-TW" sz="1600" b="1"/>
            </a:lvl9pPr>
          </a:lstStyle>
          <a:p>
            <a:pPr lvl="0" rtl="0"/>
            <a:r>
              <a:rPr lang="zh-TW" altLang="en-US" noProof="0"/>
              <a:t>按一下以編輯母片文字樣式</a:t>
            </a:r>
          </a:p>
        </p:txBody>
      </p:sp>
      <p:sp>
        <p:nvSpPr>
          <p:cNvPr id="4" name="內容預留位置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rtlCol="0" anchor="ctr"/>
          <a:lstStyle>
            <a:lvl1pPr marL="0" indent="-137160">
              <a:lnSpc>
                <a:spcPct val="100000"/>
              </a:lnSpc>
              <a:spcBef>
                <a:spcPts val="0"/>
              </a:spcBef>
              <a:buSzPct val="50000"/>
              <a:defRPr lang="zh-TW" sz="1600"/>
            </a:lvl1pPr>
            <a:lvl2pPr marL="274320" indent="-137160">
              <a:lnSpc>
                <a:spcPct val="100000"/>
              </a:lnSpc>
              <a:spcBef>
                <a:spcPts val="0"/>
              </a:spcBef>
              <a:buSzPct val="50000"/>
              <a:defRPr lang="zh-TW" sz="1400"/>
            </a:lvl2pPr>
            <a:lvl3pPr marL="411480" indent="-137160">
              <a:lnSpc>
                <a:spcPct val="100000"/>
              </a:lnSpc>
              <a:spcBef>
                <a:spcPts val="0"/>
              </a:spcBef>
              <a:buSzPct val="50000"/>
              <a:defRPr lang="zh-TW" sz="1200"/>
            </a:lvl3pPr>
            <a:lvl4pPr marL="548640" indent="-137160">
              <a:lnSpc>
                <a:spcPct val="100000"/>
              </a:lnSpc>
              <a:spcBef>
                <a:spcPts val="0"/>
              </a:spcBef>
              <a:buSzPct val="50000"/>
              <a:defRPr lang="zh-TW" sz="1100"/>
            </a:lvl4pPr>
            <a:lvl5pPr indent="-137160">
              <a:buSzPct val="50000"/>
              <a:defRPr lang="zh-TW" sz="1100"/>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p:txBody>
      </p:sp>
      <p:sp>
        <p:nvSpPr>
          <p:cNvPr id="22" name="文字版面配置區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rtlCol="0" anchor="ctr"/>
          <a:lstStyle>
            <a:lvl1pPr marL="0" indent="0">
              <a:lnSpc>
                <a:spcPct val="120000"/>
              </a:lnSpc>
              <a:spcBef>
                <a:spcPts val="0"/>
              </a:spcBef>
              <a:buNone/>
              <a:defRPr lang="zh-TW" sz="2000" b="0">
                <a:latin typeface="+mj-ea"/>
                <a:ea typeface="+mj-ea"/>
              </a:defRPr>
            </a:lvl1pPr>
            <a:lvl2pPr marL="457200" indent="0">
              <a:buNone/>
              <a:defRPr lang="zh-TW" sz="2000" b="1"/>
            </a:lvl2pPr>
            <a:lvl3pPr marL="914400" indent="0">
              <a:buNone/>
              <a:defRPr lang="zh-TW" sz="1800" b="1"/>
            </a:lvl3pPr>
            <a:lvl4pPr marL="1371600" indent="0">
              <a:buNone/>
              <a:defRPr lang="zh-TW" sz="1600" b="1"/>
            </a:lvl4pPr>
            <a:lvl5pPr marL="1828800" indent="0">
              <a:buNone/>
              <a:defRPr lang="zh-TW" sz="1600" b="1"/>
            </a:lvl5pPr>
            <a:lvl6pPr marL="2286000" indent="0">
              <a:buNone/>
              <a:defRPr lang="zh-TW" sz="1600" b="1"/>
            </a:lvl6pPr>
            <a:lvl7pPr marL="2743200" indent="0">
              <a:buNone/>
              <a:defRPr lang="zh-TW" sz="1600" b="1"/>
            </a:lvl7pPr>
            <a:lvl8pPr marL="3200400" indent="0">
              <a:buNone/>
              <a:defRPr lang="zh-TW" sz="1600" b="1"/>
            </a:lvl8pPr>
            <a:lvl9pPr marL="3657600" indent="0">
              <a:buNone/>
              <a:defRPr lang="zh-TW" sz="1600" b="1"/>
            </a:lvl9pPr>
          </a:lstStyle>
          <a:p>
            <a:pPr lvl="0" rtl="0"/>
            <a:r>
              <a:rPr lang="zh-TW" altLang="en-US" noProof="0"/>
              <a:t>按一下以編輯母片文字樣式</a:t>
            </a:r>
          </a:p>
        </p:txBody>
      </p:sp>
      <p:sp>
        <p:nvSpPr>
          <p:cNvPr id="20" name="內容預留位置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rtlCol="0" anchor="ctr"/>
          <a:lstStyle>
            <a:lvl1pPr marL="0" indent="-137160">
              <a:lnSpc>
                <a:spcPct val="100000"/>
              </a:lnSpc>
              <a:spcBef>
                <a:spcPts val="0"/>
              </a:spcBef>
              <a:buSzPct val="50000"/>
              <a:defRPr lang="zh-TW" sz="1600"/>
            </a:lvl1pPr>
            <a:lvl2pPr marL="274320" indent="-137160">
              <a:lnSpc>
                <a:spcPct val="100000"/>
              </a:lnSpc>
              <a:spcBef>
                <a:spcPts val="0"/>
              </a:spcBef>
              <a:buSzPct val="50000"/>
              <a:defRPr lang="zh-TW" sz="1400"/>
            </a:lvl2pPr>
            <a:lvl3pPr marL="411480" indent="-137160">
              <a:lnSpc>
                <a:spcPct val="100000"/>
              </a:lnSpc>
              <a:spcBef>
                <a:spcPts val="0"/>
              </a:spcBef>
              <a:buSzPct val="50000"/>
              <a:defRPr lang="zh-TW" sz="1200"/>
            </a:lvl3pPr>
            <a:lvl4pPr marL="548640" indent="-137160">
              <a:lnSpc>
                <a:spcPct val="100000"/>
              </a:lnSpc>
              <a:spcBef>
                <a:spcPts val="0"/>
              </a:spcBef>
              <a:buSzPct val="50000"/>
              <a:defRPr lang="zh-TW" sz="1100"/>
            </a:lvl4pPr>
            <a:lvl5pPr indent="-137160">
              <a:buSzPct val="50000"/>
              <a:defRPr lang="zh-TW" sz="1100"/>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p:txBody>
      </p:sp>
      <p:sp>
        <p:nvSpPr>
          <p:cNvPr id="9" name="投影片編號版面配置區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rtlCol="0"/>
          <a:lstStyle>
            <a:defPPr>
              <a:defRPr lang="zh-TW"/>
            </a:defPPr>
          </a:lstStyle>
          <a:p>
            <a:pPr rtl="0"/>
            <a:fld id="{8D0AFDD5-844D-364D-8AEC-50CF4D36D55D}" type="slidenum">
              <a:rPr lang="zh-TW" noProof="0" smtClean="0"/>
              <a:t>‹#›</a:t>
            </a:fld>
            <a:endParaRPr lang="zh-TW" noProof="0"/>
          </a:p>
        </p:txBody>
      </p:sp>
      <p:sp>
        <p:nvSpPr>
          <p:cNvPr id="8" name="頁尾版面配置區 7">
            <a:extLst>
              <a:ext uri="{FF2B5EF4-FFF2-40B4-BE49-F238E27FC236}">
                <a16:creationId xmlns:a16="http://schemas.microsoft.com/office/drawing/2014/main" id="{10B2D671-9FA9-57ED-C5BB-EF64BEB1363E}"/>
              </a:ext>
            </a:extLst>
          </p:cNvPr>
          <p:cNvSpPr>
            <a:spLocks noGrp="1"/>
          </p:cNvSpPr>
          <p:nvPr>
            <p:ph type="ftr" sz="quarter" idx="11"/>
          </p:nvPr>
        </p:nvSpPr>
        <p:spPr/>
        <p:txBody>
          <a:bodyPr rtlCol="0"/>
          <a:lstStyle>
            <a:defPPr>
              <a:defRPr lang="zh-TW"/>
            </a:defPPr>
          </a:lstStyle>
          <a:p>
            <a:pPr rtl="0"/>
            <a:r>
              <a:rPr lang="zh-TW" noProof="0"/>
              <a:t>簡報標題</a:t>
            </a:r>
          </a:p>
        </p:txBody>
      </p:sp>
      <p:sp>
        <p:nvSpPr>
          <p:cNvPr id="7" name="日期版面配置區 6">
            <a:extLst>
              <a:ext uri="{FF2B5EF4-FFF2-40B4-BE49-F238E27FC236}">
                <a16:creationId xmlns:a16="http://schemas.microsoft.com/office/drawing/2014/main" id="{ECF944D9-3F95-D788-A7A5-9C541DBDEF9F}"/>
              </a:ext>
            </a:extLst>
          </p:cNvPr>
          <p:cNvSpPr>
            <a:spLocks noGrp="1"/>
          </p:cNvSpPr>
          <p:nvPr>
            <p:ph type="dt" sz="half" idx="10"/>
          </p:nvPr>
        </p:nvSpPr>
        <p:spPr/>
        <p:txBody>
          <a:bodyPr rtlCol="0"/>
          <a:lstStyle>
            <a:defPPr>
              <a:defRPr lang="zh-TW"/>
            </a:defPPr>
          </a:lstStyle>
          <a:p>
            <a:pPr rtl="0"/>
            <a:r>
              <a:rPr lang="zh-TW" noProof="0"/>
              <a:t>20XX 年</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兩個內容">
    <p:bg>
      <p:bgPr>
        <a:solidFill>
          <a:schemeClr val="accent4"/>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4CB1F4-E4E2-E27F-87D0-6DFE6637592C}"/>
              </a:ext>
            </a:extLst>
          </p:cNvPr>
          <p:cNvSpPr>
            <a:spLocks noGrp="1"/>
          </p:cNvSpPr>
          <p:nvPr>
            <p:ph type="title"/>
          </p:nvPr>
        </p:nvSpPr>
        <p:spPr/>
        <p:txBody>
          <a:bodyPr rtlCol="0"/>
          <a:lstStyle>
            <a:defPPr>
              <a:defRPr lang="zh-TW"/>
            </a:defPPr>
          </a:lstStyle>
          <a:p>
            <a:pPr rtl="0"/>
            <a:r>
              <a:rPr lang="zh-TW" altLang="en-US" noProof="0"/>
              <a:t>按一下以編輯母片標題樣式</a:t>
            </a:r>
            <a:endParaRPr lang="zh-TW" noProof="0"/>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8" name="文字版面配置區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rtlCol="0"/>
          <a:lstStyle>
            <a:lvl1pPr marL="0" indent="0" algn="l">
              <a:buFont typeface="Arial" panose="020B0604020202020204" pitchFamily="34" charset="0"/>
              <a:buNone/>
              <a:defRPr lang="zh-TW" sz="2000">
                <a:latin typeface="+mj-ea"/>
                <a:ea typeface="+mj-ea"/>
              </a:defRPr>
            </a:lvl1pPr>
          </a:lstStyle>
          <a:p>
            <a:pPr lvl="0" rtl="0"/>
            <a:r>
              <a:rPr lang="zh-TW" altLang="en-US" noProof="0"/>
              <a:t>按一下以編輯母片文字樣式</a:t>
            </a:r>
          </a:p>
        </p:txBody>
      </p:sp>
      <p:sp>
        <p:nvSpPr>
          <p:cNvPr id="21" name="內容版面配置區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rtlCol="0" anchor="t"/>
          <a:lstStyle>
            <a:lvl1pPr marL="0" indent="0">
              <a:lnSpc>
                <a:spcPct val="100000"/>
              </a:lnSpc>
              <a:spcBef>
                <a:spcPts val="0"/>
              </a:spcBef>
              <a:buSzPct val="50000"/>
              <a:buNone/>
              <a:defRPr lang="zh-TW" sz="1600"/>
            </a:lvl1pPr>
            <a:lvl2pPr marL="274320" indent="-137160">
              <a:lnSpc>
                <a:spcPct val="100000"/>
              </a:lnSpc>
              <a:spcBef>
                <a:spcPts val="0"/>
              </a:spcBef>
              <a:buSzPct val="50000"/>
              <a:defRPr lang="zh-TW" sz="1400"/>
            </a:lvl2pPr>
            <a:lvl3pPr marL="411480" indent="-137160">
              <a:lnSpc>
                <a:spcPct val="100000"/>
              </a:lnSpc>
              <a:spcBef>
                <a:spcPts val="0"/>
              </a:spcBef>
              <a:buSzPct val="50000"/>
              <a:defRPr lang="zh-TW" sz="1200"/>
            </a:lvl3pPr>
            <a:lvl4pPr marL="548640" indent="-137160">
              <a:lnSpc>
                <a:spcPct val="100000"/>
              </a:lnSpc>
              <a:spcBef>
                <a:spcPts val="0"/>
              </a:spcBef>
              <a:buSzPct val="50000"/>
              <a:defRPr lang="zh-TW" sz="1100"/>
            </a:lvl4pPr>
            <a:lvl5pPr indent="-137160">
              <a:buSzPct val="50000"/>
              <a:defRPr lang="zh-TW" sz="1100"/>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p:txBody>
      </p:sp>
      <p:sp>
        <p:nvSpPr>
          <p:cNvPr id="20" name="文字版面配置區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rtlCol="0"/>
          <a:lstStyle>
            <a:lvl1pPr marL="0" indent="0" algn="l">
              <a:buFont typeface="Arial" panose="020B0604020202020204" pitchFamily="34" charset="0"/>
              <a:buNone/>
              <a:defRPr lang="zh-TW" sz="2000">
                <a:latin typeface="+mj-ea"/>
                <a:ea typeface="+mj-ea"/>
              </a:defRPr>
            </a:lvl1pPr>
          </a:lstStyle>
          <a:p>
            <a:pPr lvl="0" rtl="0"/>
            <a:r>
              <a:rPr lang="zh-TW" altLang="en-US" noProof="0"/>
              <a:t>按一下以編輯母片文字樣式</a:t>
            </a:r>
          </a:p>
        </p:txBody>
      </p:sp>
      <p:sp>
        <p:nvSpPr>
          <p:cNvPr id="23" name="內容版面配置區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rtlCol="0" anchor="t"/>
          <a:lstStyle>
            <a:lvl1pPr marL="0" indent="0">
              <a:lnSpc>
                <a:spcPct val="100000"/>
              </a:lnSpc>
              <a:spcBef>
                <a:spcPts val="0"/>
              </a:spcBef>
              <a:buSzPct val="50000"/>
              <a:buNone/>
              <a:defRPr lang="zh-TW" sz="1600"/>
            </a:lvl1pPr>
            <a:lvl2pPr marL="274320" indent="-137160">
              <a:lnSpc>
                <a:spcPct val="100000"/>
              </a:lnSpc>
              <a:spcBef>
                <a:spcPts val="0"/>
              </a:spcBef>
              <a:buSzPct val="50000"/>
              <a:defRPr lang="zh-TW" sz="1400"/>
            </a:lvl2pPr>
            <a:lvl3pPr marL="411480" indent="-137160">
              <a:lnSpc>
                <a:spcPct val="100000"/>
              </a:lnSpc>
              <a:spcBef>
                <a:spcPts val="0"/>
              </a:spcBef>
              <a:buSzPct val="50000"/>
              <a:defRPr lang="zh-TW" sz="1200"/>
            </a:lvl3pPr>
            <a:lvl4pPr marL="548640" indent="-137160">
              <a:lnSpc>
                <a:spcPct val="100000"/>
              </a:lnSpc>
              <a:spcBef>
                <a:spcPts val="0"/>
              </a:spcBef>
              <a:buSzPct val="50000"/>
              <a:defRPr lang="zh-TW" sz="1100"/>
            </a:lvl4pPr>
            <a:lvl5pPr indent="-137160">
              <a:buSzPct val="50000"/>
              <a:defRPr lang="zh-TW" sz="1100"/>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p:txBody>
      </p:sp>
      <p:sp>
        <p:nvSpPr>
          <p:cNvPr id="5" name="投影片編號版面配置區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rtlCol="0"/>
          <a:lstStyle>
            <a:defPPr>
              <a:defRPr lang="zh-TW"/>
            </a:defPPr>
          </a:lstStyle>
          <a:p>
            <a:pPr rtl="0"/>
            <a:fld id="{8D0AFDD5-844D-364D-8AEC-50CF4D36D55D}" type="slidenum">
              <a:rPr lang="zh-TW" noProof="0" smtClean="0"/>
              <a:pPr/>
              <a:t>‹#›</a:t>
            </a:fld>
            <a:endParaRPr lang="zh-TW" noProof="0"/>
          </a:p>
        </p:txBody>
      </p:sp>
      <p:sp>
        <p:nvSpPr>
          <p:cNvPr id="4" name="頁尾版面配置區 3">
            <a:extLst>
              <a:ext uri="{FF2B5EF4-FFF2-40B4-BE49-F238E27FC236}">
                <a16:creationId xmlns:a16="http://schemas.microsoft.com/office/drawing/2014/main" id="{46774F0D-57B5-C6EE-016C-501DC8D7E4F7}"/>
              </a:ext>
            </a:extLst>
          </p:cNvPr>
          <p:cNvSpPr>
            <a:spLocks noGrp="1"/>
          </p:cNvSpPr>
          <p:nvPr>
            <p:ph type="ftr" sz="quarter" idx="11"/>
          </p:nvPr>
        </p:nvSpPr>
        <p:spPr/>
        <p:txBody>
          <a:bodyPr rtlCol="0"/>
          <a:lstStyle>
            <a:defPPr>
              <a:defRPr lang="zh-TW"/>
            </a:defPPr>
          </a:lstStyle>
          <a:p>
            <a:pPr rtl="0"/>
            <a:r>
              <a:rPr lang="zh-TW" noProof="0"/>
              <a:t>簡報標題</a:t>
            </a:r>
          </a:p>
        </p:txBody>
      </p:sp>
      <p:sp>
        <p:nvSpPr>
          <p:cNvPr id="3" name="日期版面配置區 2">
            <a:extLst>
              <a:ext uri="{FF2B5EF4-FFF2-40B4-BE49-F238E27FC236}">
                <a16:creationId xmlns:a16="http://schemas.microsoft.com/office/drawing/2014/main" id="{5DF0D283-938B-8E26-1C43-DC3AD65091BF}"/>
              </a:ext>
            </a:extLst>
          </p:cNvPr>
          <p:cNvSpPr>
            <a:spLocks noGrp="1"/>
          </p:cNvSpPr>
          <p:nvPr>
            <p:ph type="dt" sz="half" idx="10"/>
          </p:nvPr>
        </p:nvSpPr>
        <p:spPr/>
        <p:txBody>
          <a:bodyPr rtlCol="0"/>
          <a:lstStyle>
            <a:defPPr>
              <a:defRPr lang="zh-TW"/>
            </a:defPPr>
          </a:lstStyle>
          <a:p>
            <a:pPr rtl="0"/>
            <a:r>
              <a:rPr lang="zh-TW" noProof="0"/>
              <a:t>20XX 年</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個內容">
    <p:bg>
      <p:bgPr>
        <a:solidFill>
          <a:schemeClr val="accent4"/>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4CB1F4-E4E2-E27F-87D0-6DFE6637592C}"/>
              </a:ext>
            </a:extLst>
          </p:cNvPr>
          <p:cNvSpPr>
            <a:spLocks noGrp="1"/>
          </p:cNvSpPr>
          <p:nvPr>
            <p:ph type="title"/>
          </p:nvPr>
        </p:nvSpPr>
        <p:spPr/>
        <p:txBody>
          <a:bodyPr rtlCol="0"/>
          <a:lstStyle>
            <a:defPPr>
              <a:defRPr lang="zh-TW"/>
            </a:defPPr>
          </a:lstStyle>
          <a:p>
            <a:pPr rtl="0"/>
            <a:r>
              <a:rPr lang="zh-TW" altLang="en-US" noProof="0"/>
              <a:t>按一下以編輯母片標題樣式</a:t>
            </a:r>
            <a:endParaRPr lang="zh-TW" noProof="0"/>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8" name="文字版面配置區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rtlCol="0"/>
          <a:lstStyle>
            <a:lvl1pPr marL="0" indent="0" algn="l">
              <a:buFont typeface="Arial" panose="020B0604020202020204" pitchFamily="34" charset="0"/>
              <a:buNone/>
              <a:defRPr lang="zh-TW" sz="2000">
                <a:latin typeface="+mj-ea"/>
                <a:ea typeface="+mj-ea"/>
              </a:defRPr>
            </a:lvl1pPr>
          </a:lstStyle>
          <a:p>
            <a:pPr lvl="0" rtl="0"/>
            <a:r>
              <a:rPr lang="zh-TW" altLang="en-US" noProof="0"/>
              <a:t>按一下以編輯母片文字樣式</a:t>
            </a:r>
          </a:p>
        </p:txBody>
      </p:sp>
      <p:sp>
        <p:nvSpPr>
          <p:cNvPr id="21" name="內容版面配置區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rtlCol="0" anchor="t"/>
          <a:lstStyle>
            <a:lvl1pPr marL="0" indent="0">
              <a:lnSpc>
                <a:spcPct val="100000"/>
              </a:lnSpc>
              <a:spcBef>
                <a:spcPts val="0"/>
              </a:spcBef>
              <a:buSzPct val="50000"/>
              <a:buNone/>
              <a:defRPr lang="zh-TW" sz="1600"/>
            </a:lvl1pPr>
            <a:lvl2pPr marL="274320" indent="-137160">
              <a:lnSpc>
                <a:spcPct val="100000"/>
              </a:lnSpc>
              <a:spcBef>
                <a:spcPts val="0"/>
              </a:spcBef>
              <a:buSzPct val="50000"/>
              <a:defRPr lang="zh-TW" sz="1400"/>
            </a:lvl2pPr>
            <a:lvl3pPr marL="411480" indent="-137160">
              <a:lnSpc>
                <a:spcPct val="100000"/>
              </a:lnSpc>
              <a:spcBef>
                <a:spcPts val="0"/>
              </a:spcBef>
              <a:buSzPct val="50000"/>
              <a:defRPr lang="zh-TW" sz="1200"/>
            </a:lvl3pPr>
            <a:lvl4pPr marL="548640" indent="-137160">
              <a:lnSpc>
                <a:spcPct val="100000"/>
              </a:lnSpc>
              <a:spcBef>
                <a:spcPts val="0"/>
              </a:spcBef>
              <a:buSzPct val="50000"/>
              <a:defRPr lang="zh-TW" sz="1100"/>
            </a:lvl4pPr>
            <a:lvl5pPr indent="-137160">
              <a:buSzPct val="50000"/>
              <a:defRPr lang="zh-TW" sz="1100"/>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p:txBody>
      </p:sp>
      <p:sp>
        <p:nvSpPr>
          <p:cNvPr id="19" name="文字版面配置區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rtlCol="0"/>
          <a:lstStyle>
            <a:lvl1pPr marL="0" indent="0" algn="l">
              <a:buFont typeface="Arial" panose="020B0604020202020204" pitchFamily="34" charset="0"/>
              <a:buNone/>
              <a:defRPr lang="zh-TW" sz="2000">
                <a:latin typeface="+mj-ea"/>
                <a:ea typeface="+mj-ea"/>
              </a:defRPr>
            </a:lvl1pPr>
          </a:lstStyle>
          <a:p>
            <a:pPr lvl="0" rtl="0"/>
            <a:r>
              <a:rPr lang="zh-TW" altLang="en-US" noProof="0"/>
              <a:t>按一下以編輯母片文字樣式</a:t>
            </a:r>
          </a:p>
        </p:txBody>
      </p:sp>
      <p:sp>
        <p:nvSpPr>
          <p:cNvPr id="22" name="內容版面配置區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rtlCol="0" anchor="t"/>
          <a:lstStyle>
            <a:lvl1pPr marL="0" indent="0">
              <a:lnSpc>
                <a:spcPct val="100000"/>
              </a:lnSpc>
              <a:spcBef>
                <a:spcPts val="0"/>
              </a:spcBef>
              <a:buSzPct val="50000"/>
              <a:buNone/>
              <a:defRPr lang="zh-TW" sz="1600"/>
            </a:lvl1pPr>
            <a:lvl2pPr marL="274320" indent="-137160">
              <a:lnSpc>
                <a:spcPct val="100000"/>
              </a:lnSpc>
              <a:spcBef>
                <a:spcPts val="0"/>
              </a:spcBef>
              <a:buSzPct val="50000"/>
              <a:defRPr lang="zh-TW" sz="1400"/>
            </a:lvl2pPr>
            <a:lvl3pPr marL="411480" indent="-137160">
              <a:lnSpc>
                <a:spcPct val="100000"/>
              </a:lnSpc>
              <a:spcBef>
                <a:spcPts val="0"/>
              </a:spcBef>
              <a:buSzPct val="50000"/>
              <a:defRPr lang="zh-TW" sz="1200"/>
            </a:lvl3pPr>
            <a:lvl4pPr marL="548640" indent="-137160">
              <a:lnSpc>
                <a:spcPct val="100000"/>
              </a:lnSpc>
              <a:spcBef>
                <a:spcPts val="0"/>
              </a:spcBef>
              <a:buSzPct val="50000"/>
              <a:defRPr lang="zh-TW" sz="1100"/>
            </a:lvl4pPr>
            <a:lvl5pPr indent="-137160">
              <a:buSzPct val="50000"/>
              <a:defRPr lang="zh-TW" sz="1100"/>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p:txBody>
      </p:sp>
      <p:sp>
        <p:nvSpPr>
          <p:cNvPr id="20" name="文字版面配置區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rtlCol="0"/>
          <a:lstStyle>
            <a:lvl1pPr marL="0" indent="0" algn="l">
              <a:buFont typeface="Arial" panose="020B0604020202020204" pitchFamily="34" charset="0"/>
              <a:buNone/>
              <a:defRPr lang="zh-TW" sz="2000">
                <a:latin typeface="+mj-ea"/>
                <a:ea typeface="+mj-ea"/>
              </a:defRPr>
            </a:lvl1pPr>
          </a:lstStyle>
          <a:p>
            <a:pPr lvl="0" rtl="0"/>
            <a:r>
              <a:rPr lang="zh-TW" altLang="en-US" noProof="0"/>
              <a:t>按一下以編輯母片文字樣式</a:t>
            </a:r>
          </a:p>
        </p:txBody>
      </p:sp>
      <p:sp>
        <p:nvSpPr>
          <p:cNvPr id="23" name="內容版面配置區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rtlCol="0" anchor="t"/>
          <a:lstStyle>
            <a:lvl1pPr marL="0" indent="0">
              <a:lnSpc>
                <a:spcPct val="100000"/>
              </a:lnSpc>
              <a:spcBef>
                <a:spcPts val="0"/>
              </a:spcBef>
              <a:buSzPct val="50000"/>
              <a:buNone/>
              <a:defRPr lang="zh-TW" sz="1600"/>
            </a:lvl1pPr>
            <a:lvl2pPr marL="274320" indent="-137160">
              <a:lnSpc>
                <a:spcPct val="100000"/>
              </a:lnSpc>
              <a:spcBef>
                <a:spcPts val="0"/>
              </a:spcBef>
              <a:buSzPct val="50000"/>
              <a:defRPr lang="zh-TW" sz="1400"/>
            </a:lvl2pPr>
            <a:lvl3pPr marL="411480" indent="-137160">
              <a:lnSpc>
                <a:spcPct val="100000"/>
              </a:lnSpc>
              <a:spcBef>
                <a:spcPts val="0"/>
              </a:spcBef>
              <a:buSzPct val="50000"/>
              <a:defRPr lang="zh-TW" sz="1200"/>
            </a:lvl3pPr>
            <a:lvl4pPr marL="548640" indent="-137160">
              <a:lnSpc>
                <a:spcPct val="100000"/>
              </a:lnSpc>
              <a:spcBef>
                <a:spcPts val="0"/>
              </a:spcBef>
              <a:buSzPct val="50000"/>
              <a:defRPr lang="zh-TW" sz="1100"/>
            </a:lvl4pPr>
            <a:lvl5pPr indent="-137160">
              <a:buSzPct val="50000"/>
              <a:defRPr lang="zh-TW" sz="1100"/>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p:txBody>
      </p:sp>
      <p:sp>
        <p:nvSpPr>
          <p:cNvPr id="5" name="投影片編號版面配置區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rtlCol="0"/>
          <a:lstStyle>
            <a:defPPr>
              <a:defRPr lang="zh-TW"/>
            </a:defPPr>
          </a:lstStyle>
          <a:p>
            <a:pPr rtl="0"/>
            <a:fld id="{8D0AFDD5-844D-364D-8AEC-50CF4D36D55D}" type="slidenum">
              <a:rPr lang="zh-TW" noProof="0" smtClean="0"/>
              <a:pPr/>
              <a:t>‹#›</a:t>
            </a:fld>
            <a:endParaRPr lang="zh-TW" noProof="0"/>
          </a:p>
        </p:txBody>
      </p:sp>
      <p:sp>
        <p:nvSpPr>
          <p:cNvPr id="4" name="頁尾版面配置區 3">
            <a:extLst>
              <a:ext uri="{FF2B5EF4-FFF2-40B4-BE49-F238E27FC236}">
                <a16:creationId xmlns:a16="http://schemas.microsoft.com/office/drawing/2014/main" id="{46774F0D-57B5-C6EE-016C-501DC8D7E4F7}"/>
              </a:ext>
            </a:extLst>
          </p:cNvPr>
          <p:cNvSpPr>
            <a:spLocks noGrp="1"/>
          </p:cNvSpPr>
          <p:nvPr>
            <p:ph type="ftr" sz="quarter" idx="11"/>
          </p:nvPr>
        </p:nvSpPr>
        <p:spPr/>
        <p:txBody>
          <a:bodyPr rtlCol="0"/>
          <a:lstStyle>
            <a:defPPr>
              <a:defRPr lang="zh-TW"/>
            </a:defPPr>
          </a:lstStyle>
          <a:p>
            <a:pPr rtl="0"/>
            <a:r>
              <a:rPr lang="zh-TW" noProof="0"/>
              <a:t>簡報標題</a:t>
            </a:r>
          </a:p>
        </p:txBody>
      </p:sp>
      <p:sp>
        <p:nvSpPr>
          <p:cNvPr id="3" name="日期版面配置區 2">
            <a:extLst>
              <a:ext uri="{FF2B5EF4-FFF2-40B4-BE49-F238E27FC236}">
                <a16:creationId xmlns:a16="http://schemas.microsoft.com/office/drawing/2014/main" id="{5DF0D283-938B-8E26-1C43-DC3AD65091BF}"/>
              </a:ext>
            </a:extLst>
          </p:cNvPr>
          <p:cNvSpPr>
            <a:spLocks noGrp="1"/>
          </p:cNvSpPr>
          <p:nvPr>
            <p:ph type="dt" sz="half" idx="10"/>
          </p:nvPr>
        </p:nvSpPr>
        <p:spPr/>
        <p:txBody>
          <a:bodyPr rtlCol="0"/>
          <a:lstStyle>
            <a:defPPr>
              <a:defRPr lang="zh-TW"/>
            </a:defPPr>
          </a:lstStyle>
          <a:p>
            <a:pPr rtl="0"/>
            <a:r>
              <a:rPr lang="zh-TW" noProof="0"/>
              <a:t>20XX 年</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含標題的圖片">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b="0" i="0" u="none" strike="noStrike" cap="none" noProof="0">
              <a:solidFill>
                <a:schemeClr val="lt1"/>
              </a:solidFill>
              <a:latin typeface="Microsoft JhengHei UI"/>
              <a:ea typeface="Microsoft JhengHei UI"/>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b="0" i="0" u="none" strike="noStrike" cap="none" noProof="0">
              <a:solidFill>
                <a:schemeClr val="lt1"/>
              </a:solidFill>
              <a:latin typeface="Microsoft JhengHei UI"/>
              <a:ea typeface="Microsoft JhengHei UI"/>
              <a:cs typeface="Karla"/>
              <a:sym typeface="Karla"/>
            </a:endParaRPr>
          </a:p>
        </p:txBody>
      </p:sp>
      <p:sp>
        <p:nvSpPr>
          <p:cNvPr id="14" name="標題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rtlCol="0"/>
          <a:lstStyle>
            <a:lvl1pPr algn="l">
              <a:lnSpc>
                <a:spcPct val="90000"/>
              </a:lnSpc>
              <a:defRPr lang="zh-TW"/>
            </a:lvl1pPr>
          </a:lstStyle>
          <a:p>
            <a:pPr rtl="0"/>
            <a:r>
              <a:rPr lang="zh-TW" altLang="en-US" noProof="0"/>
              <a:t>按一下以編輯母片標題樣式</a:t>
            </a:r>
            <a:endParaRPr lang="zh-TW" noProof="0"/>
          </a:p>
        </p:txBody>
      </p:sp>
      <p:sp>
        <p:nvSpPr>
          <p:cNvPr id="19" name="圖片版面配置區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rtlCol="0" anchor="ctr"/>
          <a:lstStyle>
            <a:lvl1pPr marL="0" indent="0" algn="ctr">
              <a:buNone/>
              <a:defRPr lang="zh-TW"/>
            </a:lvl1pPr>
          </a:lstStyle>
          <a:p>
            <a:pPr rtl="0"/>
            <a:r>
              <a:rPr lang="zh-TW" altLang="en-US" noProof="0"/>
              <a:t>按一下圖示以新增圖片</a:t>
            </a:r>
            <a:endParaRPr lang="zh-TW" noProof="0"/>
          </a:p>
        </p:txBody>
      </p:sp>
      <p:sp>
        <p:nvSpPr>
          <p:cNvPr id="15" name="內容預留位置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rtlCol="0"/>
          <a:lstStyle>
            <a:lvl1pPr marL="0" indent="0">
              <a:lnSpc>
                <a:spcPct val="100000"/>
              </a:lnSpc>
              <a:spcBef>
                <a:spcPts val="0"/>
              </a:spcBef>
              <a:buNone/>
              <a:defRPr lang="zh-TW" sz="1600"/>
            </a:lvl1pPr>
            <a:lvl2pPr>
              <a:defRPr lang="zh-TW" sz="1400"/>
            </a:lvl2pPr>
            <a:lvl3pPr>
              <a:defRPr lang="zh-TW" sz="1200"/>
            </a:lvl3pPr>
            <a:lvl4pPr>
              <a:defRPr lang="zh-TW" sz="1100"/>
            </a:lvl4pPr>
            <a:lvl5pPr>
              <a:defRPr lang="zh-TW" sz="1100"/>
            </a:lvl5pPr>
          </a:lstStyle>
          <a:p>
            <a:pPr lvl="0" rtl="0"/>
            <a:r>
              <a:rPr lang="zh-TW" altLang="en-US" noProof="0"/>
              <a:t>按一下以編輯母片文字樣式</a:t>
            </a:r>
          </a:p>
        </p:txBody>
      </p:sp>
      <p:sp>
        <p:nvSpPr>
          <p:cNvPr id="5" name="投影片編號版面配置區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rtlCol="0"/>
          <a:lstStyle>
            <a:defPPr>
              <a:defRPr lang="zh-TW"/>
            </a:defPPr>
          </a:lstStyle>
          <a:p>
            <a:pPr rtl="0"/>
            <a:fld id="{8D0AFDD5-844D-364D-8AEC-50CF4D36D55D}" type="slidenum">
              <a:rPr lang="zh-TW" noProof="0" smtClean="0"/>
              <a:pPr/>
              <a:t>‹#›</a:t>
            </a:fld>
            <a:endParaRPr lang="zh-TW" noProof="0"/>
          </a:p>
        </p:txBody>
      </p:sp>
      <p:cxnSp>
        <p:nvCxnSpPr>
          <p:cNvPr id="21" name="直線接點​​(S)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S)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感謝您">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b="0" i="0" u="none" strike="noStrike" cap="none" noProof="0">
              <a:solidFill>
                <a:schemeClr val="lt1"/>
              </a:solidFill>
              <a:latin typeface="Microsoft JhengHei UI"/>
              <a:ea typeface="Microsoft JhengHei UI"/>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b="0" i="0" u="none" strike="noStrike" cap="none" noProof="0">
              <a:solidFill>
                <a:schemeClr val="lt1"/>
              </a:solidFill>
              <a:latin typeface="Microsoft JhengHei UI"/>
              <a:ea typeface="Microsoft JhengHei UI"/>
              <a:cs typeface="Karla"/>
              <a:sym typeface="Karla"/>
            </a:endParaRPr>
          </a:p>
        </p:txBody>
      </p:sp>
      <p:sp>
        <p:nvSpPr>
          <p:cNvPr id="2" name="標題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rtlCol="0" anchor="t">
            <a:noAutofit/>
          </a:bodyPr>
          <a:lstStyle>
            <a:lvl1pPr marL="0" indent="0" algn="l">
              <a:lnSpc>
                <a:spcPct val="90000"/>
              </a:lnSpc>
              <a:defRPr lang="zh-TW" sz="6000"/>
            </a:lvl1pPr>
          </a:lstStyle>
          <a:p>
            <a:pPr rtl="0"/>
            <a:r>
              <a:rPr lang="zh-TW" altLang="en-US" noProof="0"/>
              <a:t>按一下以編輯母片標題樣式</a:t>
            </a:r>
            <a:endParaRPr lang="zh-TW" noProof="0"/>
          </a:p>
        </p:txBody>
      </p:sp>
      <p:sp>
        <p:nvSpPr>
          <p:cNvPr id="3" name="副標題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rtlCol="0">
            <a:noAutofit/>
          </a:bodyPr>
          <a:lstStyle>
            <a:lvl1pPr marL="0" indent="0" algn="l">
              <a:lnSpc>
                <a:spcPct val="100000"/>
              </a:lnSpc>
              <a:spcBef>
                <a:spcPts val="1000"/>
              </a:spcBef>
              <a:buNone/>
              <a:defRPr lang="zh-TW" sz="1600"/>
            </a:lvl1pPr>
            <a:lvl2pPr marL="457200" indent="0" algn="ctr">
              <a:buNone/>
              <a:defRPr lang="zh-TW" sz="2000"/>
            </a:lvl2pPr>
            <a:lvl3pPr marL="914400" indent="0" algn="ctr">
              <a:buNone/>
              <a:defRPr lang="zh-TW" sz="1800"/>
            </a:lvl3pPr>
            <a:lvl4pPr marL="1371600" indent="0" algn="ctr">
              <a:buNone/>
              <a:defRPr lang="zh-TW" sz="1600"/>
            </a:lvl4pPr>
            <a:lvl5pPr marL="1828800" indent="0" algn="ctr">
              <a:buNone/>
              <a:defRPr lang="zh-TW" sz="1600"/>
            </a:lvl5pPr>
            <a:lvl6pPr marL="2286000" indent="0" algn="ctr">
              <a:buNone/>
              <a:defRPr lang="zh-TW" sz="1600"/>
            </a:lvl6pPr>
            <a:lvl7pPr marL="2743200" indent="0" algn="ctr">
              <a:buNone/>
              <a:defRPr lang="zh-TW" sz="1600"/>
            </a:lvl7pPr>
            <a:lvl8pPr marL="3200400" indent="0" algn="ctr">
              <a:buNone/>
              <a:defRPr lang="zh-TW" sz="1600"/>
            </a:lvl8pPr>
            <a:lvl9pPr marL="3657600" indent="0" algn="ctr">
              <a:buNone/>
              <a:defRPr lang="zh-TW" sz="1600"/>
            </a:lvl9pPr>
          </a:lstStyle>
          <a:p>
            <a:pPr rtl="0"/>
            <a:r>
              <a:rPr lang="zh-TW" altLang="en-US" noProof="0"/>
              <a:t>按一下以編輯母片子標題樣式</a:t>
            </a:r>
            <a:endParaRPr lang="zh-TW" noProof="0"/>
          </a:p>
        </p:txBody>
      </p:sp>
      <p:sp>
        <p:nvSpPr>
          <p:cNvPr id="15" name="圖片版面配置區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zh-TW" sz="1800">
                <a:solidFill>
                  <a:schemeClr val="tx1"/>
                </a:solidFill>
              </a:defRPr>
            </a:lvl1pPr>
          </a:lstStyle>
          <a:p>
            <a:pPr marL="0" lvl="0" algn="ctr" rtl="0"/>
            <a:r>
              <a:rPr lang="zh-TW" altLang="en-US" noProof="0"/>
              <a:t>按一下圖示以新增圖片</a:t>
            </a:r>
            <a:endParaRPr lang="zh-TW" noProof="0"/>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accent5"/>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FFABFF-AED1-441E-410D-E91E5B9EA6C0}"/>
              </a:ext>
            </a:extLst>
          </p:cNvPr>
          <p:cNvSpPr>
            <a:spLocks noGrp="1"/>
          </p:cNvSpPr>
          <p:nvPr>
            <p:ph type="title"/>
          </p:nvPr>
        </p:nvSpPr>
        <p:spPr/>
        <p:txBody>
          <a:bodyPr rtlCol="0"/>
          <a:lstStyle>
            <a:defPPr>
              <a:defRPr lang="zh-TW"/>
            </a:defPPr>
          </a:lstStyle>
          <a:p>
            <a:pPr rtl="0"/>
            <a:r>
              <a:rPr lang="zh-TW" altLang="en-US" noProof="0"/>
              <a:t>按一下以編輯母片標題樣式</a:t>
            </a:r>
            <a:endParaRPr lang="zh-TW" noProof="0"/>
          </a:p>
        </p:txBody>
      </p:sp>
      <p:sp>
        <p:nvSpPr>
          <p:cNvPr id="5" name="投影片編號版面配置區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rtlCol="0"/>
          <a:lstStyle>
            <a:defPPr>
              <a:defRPr lang="zh-TW"/>
            </a:defPPr>
          </a:lstStyle>
          <a:p>
            <a:pPr rtl="0"/>
            <a:fld id="{8D0AFDD5-844D-364D-8AEC-50CF4D36D55D}" type="slidenum">
              <a:rPr lang="zh-TW" noProof="0" smtClean="0"/>
              <a:t>‹#›</a:t>
            </a:fld>
            <a:endParaRPr lang="zh-TW" noProof="0"/>
          </a:p>
        </p:txBody>
      </p:sp>
      <p:sp>
        <p:nvSpPr>
          <p:cNvPr id="4" name="頁尾版面配置區 3">
            <a:extLst>
              <a:ext uri="{FF2B5EF4-FFF2-40B4-BE49-F238E27FC236}">
                <a16:creationId xmlns:a16="http://schemas.microsoft.com/office/drawing/2014/main" id="{7C680446-577A-69FB-646E-AF1DA4134A2C}"/>
              </a:ext>
            </a:extLst>
          </p:cNvPr>
          <p:cNvSpPr>
            <a:spLocks noGrp="1"/>
          </p:cNvSpPr>
          <p:nvPr>
            <p:ph type="ftr" sz="quarter" idx="11"/>
          </p:nvPr>
        </p:nvSpPr>
        <p:spPr/>
        <p:txBody>
          <a:bodyPr rtlCol="0"/>
          <a:lstStyle>
            <a:defPPr>
              <a:defRPr lang="zh-TW"/>
            </a:defPPr>
          </a:lstStyle>
          <a:p>
            <a:pPr rtl="0"/>
            <a:r>
              <a:rPr lang="zh-TW" noProof="0"/>
              <a:t>簡報標題</a:t>
            </a:r>
          </a:p>
        </p:txBody>
      </p:sp>
      <p:sp>
        <p:nvSpPr>
          <p:cNvPr id="3" name="日期版面配置區 2">
            <a:extLst>
              <a:ext uri="{FF2B5EF4-FFF2-40B4-BE49-F238E27FC236}">
                <a16:creationId xmlns:a16="http://schemas.microsoft.com/office/drawing/2014/main" id="{330E09C2-379A-DC94-A05D-1A629B3410E2}"/>
              </a:ext>
            </a:extLst>
          </p:cNvPr>
          <p:cNvSpPr>
            <a:spLocks noGrp="1"/>
          </p:cNvSpPr>
          <p:nvPr>
            <p:ph type="dt" sz="half" idx="10"/>
          </p:nvPr>
        </p:nvSpPr>
        <p:spPr/>
        <p:txBody>
          <a:bodyPr rtlCol="0"/>
          <a:lstStyle>
            <a:defPPr>
              <a:defRPr lang="zh-TW"/>
            </a:defPPr>
          </a:lstStyle>
          <a:p>
            <a:pPr rtl="0"/>
            <a:r>
              <a:rPr lang="zh-TW" noProof="0"/>
              <a:t>20XX 年</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4"/>
        </a:soli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rtlCol="0"/>
          <a:lstStyle>
            <a:defPPr>
              <a:defRPr lang="zh-TW"/>
            </a:defPPr>
          </a:lstStyle>
          <a:p>
            <a:pPr rtl="0"/>
            <a:fld id="{8D0AFDD5-844D-364D-8AEC-50CF4D36D55D}" type="slidenum">
              <a:rPr lang="zh-TW" noProof="0" smtClean="0"/>
              <a:t>‹#›</a:t>
            </a:fld>
            <a:endParaRPr lang="zh-TW" noProof="0"/>
          </a:p>
        </p:txBody>
      </p:sp>
      <p:sp>
        <p:nvSpPr>
          <p:cNvPr id="3" name="頁尾版面配置區 2">
            <a:extLst>
              <a:ext uri="{FF2B5EF4-FFF2-40B4-BE49-F238E27FC236}">
                <a16:creationId xmlns:a16="http://schemas.microsoft.com/office/drawing/2014/main" id="{C0D73C7A-2028-226F-C1ED-1807BD3B92FC}"/>
              </a:ext>
            </a:extLst>
          </p:cNvPr>
          <p:cNvSpPr>
            <a:spLocks noGrp="1"/>
          </p:cNvSpPr>
          <p:nvPr>
            <p:ph type="ftr" sz="quarter" idx="11"/>
          </p:nvPr>
        </p:nvSpPr>
        <p:spPr/>
        <p:txBody>
          <a:bodyPr rtlCol="0"/>
          <a:lstStyle>
            <a:defPPr>
              <a:defRPr lang="zh-TW"/>
            </a:defPPr>
          </a:lstStyle>
          <a:p>
            <a:pPr rtl="0"/>
            <a:r>
              <a:rPr lang="zh-TW" noProof="0"/>
              <a:t>簡報標題</a:t>
            </a:r>
          </a:p>
        </p:txBody>
      </p:sp>
      <p:sp>
        <p:nvSpPr>
          <p:cNvPr id="2" name="日期版面配置區 1">
            <a:extLst>
              <a:ext uri="{FF2B5EF4-FFF2-40B4-BE49-F238E27FC236}">
                <a16:creationId xmlns:a16="http://schemas.microsoft.com/office/drawing/2014/main" id="{1925B8F9-3C91-FD08-87E3-6E39B35BCF9F}"/>
              </a:ext>
            </a:extLst>
          </p:cNvPr>
          <p:cNvSpPr>
            <a:spLocks noGrp="1"/>
          </p:cNvSpPr>
          <p:nvPr>
            <p:ph type="dt" sz="half" idx="10"/>
          </p:nvPr>
        </p:nvSpPr>
        <p:spPr/>
        <p:txBody>
          <a:bodyPr rtlCol="0"/>
          <a:lstStyle>
            <a:defPPr>
              <a:defRPr lang="zh-TW"/>
            </a:defPPr>
          </a:lstStyle>
          <a:p>
            <a:pPr rtl="0"/>
            <a:r>
              <a:rPr lang="zh-TW" noProof="0"/>
              <a:t>20XX 年</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議程">
    <p:bg>
      <p:bgPr>
        <a:solidFill>
          <a:schemeClr val="accent5"/>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01426A-0740-2EB9-FC34-9C043459357E}"/>
              </a:ext>
            </a:extLst>
          </p:cNvPr>
          <p:cNvSpPr>
            <a:spLocks noGrp="1"/>
          </p:cNvSpPr>
          <p:nvPr>
            <p:ph type="title"/>
          </p:nvPr>
        </p:nvSpPr>
        <p:spPr/>
        <p:txBody>
          <a:bodyPr rtlCol="0"/>
          <a:lstStyle>
            <a:defPPr>
              <a:defRPr lang="zh-TW"/>
            </a:defPPr>
          </a:lstStyle>
          <a:p>
            <a:pPr rtl="0"/>
            <a:r>
              <a:rPr lang="zh-TW" altLang="en-US" noProof="0"/>
              <a:t>按一下以編輯母片標題樣式</a:t>
            </a:r>
            <a:endParaRPr lang="zh-TW" noProof="0"/>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1" name="文字版面配置區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rtlCol="0" anchor="ctr"/>
          <a:lstStyle>
            <a:lvl1pPr marL="0" indent="0" algn="ctr">
              <a:buNone/>
              <a:defRPr lang="zh-TW" sz="5400">
                <a:solidFill>
                  <a:schemeClr val="bg1"/>
                </a:solidFill>
                <a:latin typeface="+mj-ea"/>
                <a:ea typeface="+mj-ea"/>
              </a:defRPr>
            </a:lvl1pPr>
          </a:lstStyle>
          <a:p>
            <a:pPr lvl="0" rtl="0"/>
            <a:r>
              <a:rPr lang="zh-TW" noProof="0"/>
              <a:t>0</a:t>
            </a:r>
          </a:p>
        </p:txBody>
      </p:sp>
      <p:sp>
        <p:nvSpPr>
          <p:cNvPr id="22" name="文字版面配置區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rtlCol="0" anchor="ctr"/>
          <a:lstStyle>
            <a:lvl1pPr marL="0" indent="0" algn="ctr">
              <a:buNone/>
              <a:defRPr lang="zh-TW" sz="5400">
                <a:solidFill>
                  <a:schemeClr val="bg1"/>
                </a:solidFill>
                <a:latin typeface="+mj-ea"/>
                <a:ea typeface="+mj-ea"/>
              </a:defRPr>
            </a:lvl1pPr>
          </a:lstStyle>
          <a:p>
            <a:pPr lvl="0" rtl="0"/>
            <a:r>
              <a:rPr lang="zh-TW" noProof="0"/>
              <a:t>0</a:t>
            </a:r>
          </a:p>
        </p:txBody>
      </p:sp>
      <p:sp>
        <p:nvSpPr>
          <p:cNvPr id="23" name="文字版面配置區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rtlCol="0" anchor="ctr"/>
          <a:lstStyle>
            <a:lvl1pPr marL="0" indent="0" algn="ctr">
              <a:buNone/>
              <a:defRPr lang="zh-TW" sz="5400">
                <a:solidFill>
                  <a:schemeClr val="bg1"/>
                </a:solidFill>
                <a:latin typeface="+mj-ea"/>
                <a:ea typeface="+mj-ea"/>
              </a:defRPr>
            </a:lvl1pPr>
          </a:lstStyle>
          <a:p>
            <a:pPr lvl="0" rtl="0"/>
            <a:r>
              <a:rPr lang="zh-TW" noProof="0"/>
              <a:t>0</a:t>
            </a:r>
          </a:p>
        </p:txBody>
      </p:sp>
      <p:sp>
        <p:nvSpPr>
          <p:cNvPr id="24" name="文字版面配置區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rtlCol="0" anchor="ctr"/>
          <a:lstStyle>
            <a:lvl1pPr marL="0" indent="0" algn="ctr">
              <a:buNone/>
              <a:defRPr lang="zh-TW" sz="5400">
                <a:solidFill>
                  <a:schemeClr val="bg1"/>
                </a:solidFill>
                <a:latin typeface="+mj-ea"/>
                <a:ea typeface="+mj-ea"/>
              </a:defRPr>
            </a:lvl1pPr>
          </a:lstStyle>
          <a:p>
            <a:pPr lvl="0" rtl="0"/>
            <a:r>
              <a:rPr lang="zh-TW" noProof="0"/>
              <a:t>0</a:t>
            </a:r>
          </a:p>
        </p:txBody>
      </p:sp>
      <p:sp>
        <p:nvSpPr>
          <p:cNvPr id="25" name="文字版面配置區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rtlCol="0" anchor="ctr"/>
          <a:lstStyle>
            <a:lvl1pPr marL="0" indent="0" algn="ctr">
              <a:buNone/>
              <a:defRPr lang="zh-TW" sz="5400">
                <a:solidFill>
                  <a:schemeClr val="bg1"/>
                </a:solidFill>
                <a:latin typeface="+mj-ea"/>
                <a:ea typeface="+mj-ea"/>
              </a:defRPr>
            </a:lvl1pPr>
          </a:lstStyle>
          <a:p>
            <a:pPr lvl="0" rtl="0"/>
            <a:r>
              <a:rPr lang="zh-TW" noProof="0"/>
              <a:t>0</a:t>
            </a:r>
          </a:p>
        </p:txBody>
      </p:sp>
      <p:sp>
        <p:nvSpPr>
          <p:cNvPr id="27" name="文字版面配置區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rtlCol="0"/>
          <a:lstStyle>
            <a:lvl1pPr marL="0" indent="0" algn="ctr">
              <a:lnSpc>
                <a:spcPct val="120000"/>
              </a:lnSpc>
              <a:spcBef>
                <a:spcPts val="0"/>
              </a:spcBef>
              <a:buNone/>
              <a:defRPr lang="zh-TW" sz="2000">
                <a:latin typeface="+mj-ea"/>
                <a:ea typeface="+mj-ea"/>
              </a:defRPr>
            </a:lvl1pPr>
          </a:lstStyle>
          <a:p>
            <a:pPr lvl="0" rtl="0"/>
            <a:r>
              <a:rPr lang="zh-TW" altLang="en-US" noProof="0"/>
              <a:t>按一下以編輯母片文字樣式</a:t>
            </a:r>
          </a:p>
        </p:txBody>
      </p:sp>
      <p:sp>
        <p:nvSpPr>
          <p:cNvPr id="28" name="文字版面配置區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rtlCol="0"/>
          <a:lstStyle>
            <a:lvl1pPr marL="0" indent="0" algn="ctr">
              <a:lnSpc>
                <a:spcPct val="120000"/>
              </a:lnSpc>
              <a:spcBef>
                <a:spcPts val="0"/>
              </a:spcBef>
              <a:buNone/>
              <a:defRPr lang="zh-TW" sz="2000">
                <a:latin typeface="+mj-ea"/>
                <a:ea typeface="+mj-ea"/>
              </a:defRPr>
            </a:lvl1pPr>
          </a:lstStyle>
          <a:p>
            <a:pPr lvl="0" rtl="0"/>
            <a:r>
              <a:rPr lang="zh-TW" altLang="en-US" noProof="0"/>
              <a:t>按一下以編輯母片文字樣式</a:t>
            </a:r>
          </a:p>
        </p:txBody>
      </p:sp>
      <p:sp>
        <p:nvSpPr>
          <p:cNvPr id="29" name="文字版面配置區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rtlCol="0"/>
          <a:lstStyle>
            <a:lvl1pPr marL="0" indent="0" algn="ctr">
              <a:lnSpc>
                <a:spcPct val="120000"/>
              </a:lnSpc>
              <a:spcBef>
                <a:spcPts val="0"/>
              </a:spcBef>
              <a:buNone/>
              <a:defRPr lang="zh-TW" sz="2000">
                <a:latin typeface="+mj-ea"/>
                <a:ea typeface="+mj-ea"/>
              </a:defRPr>
            </a:lvl1pPr>
          </a:lstStyle>
          <a:p>
            <a:pPr lvl="0" rtl="0"/>
            <a:r>
              <a:rPr lang="zh-TW" altLang="en-US" noProof="0"/>
              <a:t>按一下以編輯母片文字樣式</a:t>
            </a:r>
          </a:p>
        </p:txBody>
      </p:sp>
      <p:sp>
        <p:nvSpPr>
          <p:cNvPr id="30" name="文字版面配置區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rtlCol="0"/>
          <a:lstStyle>
            <a:lvl1pPr marL="0" indent="0" algn="ctr">
              <a:lnSpc>
                <a:spcPct val="120000"/>
              </a:lnSpc>
              <a:spcBef>
                <a:spcPts val="0"/>
              </a:spcBef>
              <a:buNone/>
              <a:defRPr lang="zh-TW" sz="2000">
                <a:latin typeface="+mj-ea"/>
                <a:ea typeface="+mj-ea"/>
              </a:defRPr>
            </a:lvl1pPr>
          </a:lstStyle>
          <a:p>
            <a:pPr lvl="0" rtl="0"/>
            <a:r>
              <a:rPr lang="zh-TW" altLang="en-US" noProof="0"/>
              <a:t>按一下以編輯母片文字樣式</a:t>
            </a:r>
          </a:p>
        </p:txBody>
      </p:sp>
      <p:sp>
        <p:nvSpPr>
          <p:cNvPr id="31" name="文字版面配置區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rtlCol="0"/>
          <a:lstStyle>
            <a:lvl1pPr marL="0" indent="0" algn="ctr">
              <a:lnSpc>
                <a:spcPct val="120000"/>
              </a:lnSpc>
              <a:spcBef>
                <a:spcPts val="0"/>
              </a:spcBef>
              <a:buNone/>
              <a:defRPr lang="zh-TW" sz="2000">
                <a:latin typeface="+mj-ea"/>
                <a:ea typeface="+mj-ea"/>
              </a:defRPr>
            </a:lvl1pPr>
          </a:lstStyle>
          <a:p>
            <a:pPr lvl="0" rtl="0"/>
            <a:r>
              <a:rPr lang="zh-TW" altLang="en-US" noProof="0"/>
              <a:t>按一下以編輯母片文字樣式</a:t>
            </a:r>
          </a:p>
        </p:txBody>
      </p:sp>
      <p:sp>
        <p:nvSpPr>
          <p:cNvPr id="6" name="投影片編號版面配置區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rtlCol="0"/>
          <a:lstStyle>
            <a:defPPr>
              <a:defRPr lang="zh-TW"/>
            </a:defPPr>
          </a:lstStyle>
          <a:p>
            <a:pPr rtl="0"/>
            <a:fld id="{8D0AFDD5-844D-364D-8AEC-50CF4D36D55D}" type="slidenum">
              <a:rPr lang="zh-TW" noProof="0" smtClean="0"/>
              <a:t>‹#›</a:t>
            </a:fld>
            <a:endParaRPr lang="zh-TW" noProof="0"/>
          </a:p>
        </p:txBody>
      </p:sp>
      <p:sp>
        <p:nvSpPr>
          <p:cNvPr id="5" name="頁尾版面配置區 4">
            <a:extLst>
              <a:ext uri="{FF2B5EF4-FFF2-40B4-BE49-F238E27FC236}">
                <a16:creationId xmlns:a16="http://schemas.microsoft.com/office/drawing/2014/main" id="{82D9E7CE-C596-EE32-BBFE-799C10EFBBB2}"/>
              </a:ext>
            </a:extLst>
          </p:cNvPr>
          <p:cNvSpPr>
            <a:spLocks noGrp="1"/>
          </p:cNvSpPr>
          <p:nvPr>
            <p:ph type="ftr" sz="quarter" idx="11"/>
          </p:nvPr>
        </p:nvSpPr>
        <p:spPr/>
        <p:txBody>
          <a:bodyPr rtlCol="0"/>
          <a:lstStyle>
            <a:defPPr>
              <a:defRPr lang="zh-TW"/>
            </a:defPPr>
          </a:lstStyle>
          <a:p>
            <a:pPr rtl="0"/>
            <a:r>
              <a:rPr lang="zh-TW" noProof="0"/>
              <a:t>簡報標題</a:t>
            </a:r>
          </a:p>
        </p:txBody>
      </p:sp>
      <p:sp>
        <p:nvSpPr>
          <p:cNvPr id="4" name="日期版面配置區 3">
            <a:extLst>
              <a:ext uri="{FF2B5EF4-FFF2-40B4-BE49-F238E27FC236}">
                <a16:creationId xmlns:a16="http://schemas.microsoft.com/office/drawing/2014/main" id="{7490B60C-999F-167B-3927-D752A0DE60A7}"/>
              </a:ext>
            </a:extLst>
          </p:cNvPr>
          <p:cNvSpPr>
            <a:spLocks noGrp="1"/>
          </p:cNvSpPr>
          <p:nvPr>
            <p:ph type="dt" sz="half" idx="10"/>
          </p:nvPr>
        </p:nvSpPr>
        <p:spPr/>
        <p:txBody>
          <a:bodyPr rtlCol="0"/>
          <a:lstStyle>
            <a:defPPr>
              <a:defRPr lang="zh-TW"/>
            </a:defPPr>
          </a:lstStyle>
          <a:p>
            <a:pPr rtl="0"/>
            <a:r>
              <a:rPr lang="zh-TW" noProof="0"/>
              <a:t>20XX 年</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含標題的內容">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b="0" i="0" u="none" strike="noStrike" cap="none" noProof="0">
              <a:solidFill>
                <a:schemeClr val="lt1"/>
              </a:solidFill>
              <a:latin typeface="Microsoft JhengHei UI"/>
              <a:ea typeface="Microsoft JhengHei UI"/>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b="0" i="0" u="none" strike="noStrike" cap="none" noProof="0">
              <a:solidFill>
                <a:schemeClr val="lt1"/>
              </a:solidFill>
              <a:latin typeface="Microsoft JhengHei UI"/>
              <a:ea typeface="Microsoft JhengHei UI"/>
              <a:cs typeface="Karla"/>
              <a:sym typeface="Karla"/>
            </a:endParaRPr>
          </a:p>
        </p:txBody>
      </p:sp>
      <p:sp>
        <p:nvSpPr>
          <p:cNvPr id="2" name="標題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rtlCol="0"/>
          <a:lstStyle>
            <a:lvl1pPr algn="l">
              <a:lnSpc>
                <a:spcPct val="90000"/>
              </a:lnSpc>
              <a:defRPr lang="zh-TW"/>
            </a:lvl1pPr>
          </a:lstStyle>
          <a:p>
            <a:pPr rtl="0"/>
            <a:r>
              <a:rPr lang="zh-TW" altLang="en-US" noProof="0"/>
              <a:t>按一下以編輯母片標題樣式</a:t>
            </a:r>
            <a:endParaRPr lang="zh-TW" noProof="0"/>
          </a:p>
        </p:txBody>
      </p:sp>
      <p:sp>
        <p:nvSpPr>
          <p:cNvPr id="10" name="圖片版面配置區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rtlCol="0" anchor="ctr"/>
          <a:lstStyle>
            <a:lvl1pPr marL="0" indent="0" algn="ctr">
              <a:buNone/>
              <a:defRPr lang="zh-TW"/>
            </a:lvl1pPr>
          </a:lstStyle>
          <a:p>
            <a:pPr rtl="0"/>
            <a:r>
              <a:rPr lang="zh-TW" altLang="en-US" noProof="0"/>
              <a:t>按一下圖示以新增圖片</a:t>
            </a:r>
            <a:endParaRPr lang="zh-TW" noProof="0"/>
          </a:p>
        </p:txBody>
      </p:sp>
      <p:sp>
        <p:nvSpPr>
          <p:cNvPr id="3" name="內容預留位置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rtlCol="0"/>
          <a:lstStyle>
            <a:lvl1pPr marL="54864" indent="0">
              <a:lnSpc>
                <a:spcPct val="120000"/>
              </a:lnSpc>
              <a:spcBef>
                <a:spcPts val="0"/>
              </a:spcBef>
              <a:buNone/>
              <a:defRPr lang="zh-TW" sz="1600"/>
            </a:lvl1pPr>
            <a:lvl2pPr>
              <a:defRPr lang="zh-TW" sz="1400"/>
            </a:lvl2pPr>
            <a:lvl3pPr>
              <a:defRPr lang="zh-TW" sz="1200"/>
            </a:lvl3pPr>
            <a:lvl4pPr>
              <a:defRPr lang="zh-TW" sz="1100"/>
            </a:lvl4pPr>
            <a:lvl5pPr>
              <a:defRPr lang="zh-TW" sz="1100"/>
            </a:lvl5pPr>
          </a:lstStyle>
          <a:p>
            <a:pPr lvl="0" rtl="0"/>
            <a:r>
              <a:rPr lang="zh-TW" altLang="en-US" noProof="0"/>
              <a:t>按一下以編輯母片文字樣式</a:t>
            </a:r>
          </a:p>
        </p:txBody>
      </p:sp>
      <p:cxnSp>
        <p:nvCxnSpPr>
          <p:cNvPr id="28" name="直線接點​​(S)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投影片編號版面配置區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rtlCol="0"/>
          <a:lstStyle>
            <a:lvl1pPr>
              <a:defRPr lang="zh-TW">
                <a:solidFill>
                  <a:schemeClr val="bg1"/>
                </a:solidFill>
              </a:defRPr>
            </a:lvl1pPr>
          </a:lstStyle>
          <a:p>
            <a:pPr rtl="0"/>
            <a:fld id="{8D0AFDD5-844D-364D-8AEC-50CF4D36D55D}" type="slidenum">
              <a:rPr lang="zh-TW" noProof="0" smtClean="0"/>
              <a:pPr/>
              <a:t>‹#›</a:t>
            </a:fld>
            <a:endParaRPr lang="zh-TW" noProof="0"/>
          </a:p>
        </p:txBody>
      </p:sp>
      <p:grpSp>
        <p:nvGrpSpPr>
          <p:cNvPr id="13" name="群組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直線接點​​(S)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接點​​(S)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章節標題">
    <p:bg>
      <p:bgPr>
        <a:solidFill>
          <a:schemeClr val="accent4"/>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rtlCol="0" anchor="t"/>
          <a:lstStyle>
            <a:lvl1pPr algn="l">
              <a:defRPr lang="zh-TW" sz="6000"/>
            </a:lvl1pPr>
          </a:lstStyle>
          <a:p>
            <a:pPr rtl="0"/>
            <a:r>
              <a:rPr lang="zh-TW" altLang="en-US" noProof="0"/>
              <a:t>按一下以編輯母片標題樣式</a:t>
            </a:r>
            <a:endParaRPr lang="zh-TW" noProof="0"/>
          </a:p>
        </p:txBody>
      </p:sp>
      <p:sp>
        <p:nvSpPr>
          <p:cNvPr id="3" name="文字預留位置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rtlCol="0"/>
          <a:lstStyle>
            <a:lvl1pPr marL="0" indent="0">
              <a:lnSpc>
                <a:spcPct val="100000"/>
              </a:lnSpc>
              <a:spcBef>
                <a:spcPts val="0"/>
              </a:spcBef>
              <a:buNone/>
              <a:defRPr lang="zh-TW" sz="2000">
                <a:solidFill>
                  <a:schemeClr val="tx1"/>
                </a:solidFill>
              </a:defRPr>
            </a:lvl1pPr>
            <a:lvl2pPr marL="457200" indent="0">
              <a:buNone/>
              <a:defRPr lang="zh-TW" sz="2000">
                <a:solidFill>
                  <a:schemeClr val="tx1">
                    <a:tint val="75000"/>
                  </a:schemeClr>
                </a:solidFill>
              </a:defRPr>
            </a:lvl2pPr>
            <a:lvl3pPr marL="914400" indent="0">
              <a:buNone/>
              <a:defRPr lang="zh-TW" sz="1800">
                <a:solidFill>
                  <a:schemeClr val="tx1">
                    <a:tint val="75000"/>
                  </a:schemeClr>
                </a:solidFill>
              </a:defRPr>
            </a:lvl3pPr>
            <a:lvl4pPr marL="1371600" indent="0">
              <a:buNone/>
              <a:defRPr lang="zh-TW" sz="1600">
                <a:solidFill>
                  <a:schemeClr val="tx1">
                    <a:tint val="75000"/>
                  </a:schemeClr>
                </a:solidFill>
              </a:defRPr>
            </a:lvl4pPr>
            <a:lvl5pPr marL="1828800" indent="0">
              <a:buNone/>
              <a:defRPr lang="zh-TW" sz="1600">
                <a:solidFill>
                  <a:schemeClr val="tx1">
                    <a:tint val="75000"/>
                  </a:schemeClr>
                </a:solidFill>
              </a:defRPr>
            </a:lvl5pPr>
            <a:lvl6pPr marL="2286000" indent="0">
              <a:buNone/>
              <a:defRPr lang="zh-TW" sz="1600">
                <a:solidFill>
                  <a:schemeClr val="tx1">
                    <a:tint val="75000"/>
                  </a:schemeClr>
                </a:solidFill>
              </a:defRPr>
            </a:lvl6pPr>
            <a:lvl7pPr marL="2743200" indent="0">
              <a:buNone/>
              <a:defRPr lang="zh-TW" sz="1600">
                <a:solidFill>
                  <a:schemeClr val="tx1">
                    <a:tint val="75000"/>
                  </a:schemeClr>
                </a:solidFill>
              </a:defRPr>
            </a:lvl7pPr>
            <a:lvl8pPr marL="3200400" indent="0">
              <a:buNone/>
              <a:defRPr lang="zh-TW" sz="1600">
                <a:solidFill>
                  <a:schemeClr val="tx1">
                    <a:tint val="75000"/>
                  </a:schemeClr>
                </a:solidFill>
              </a:defRPr>
            </a:lvl8pPr>
            <a:lvl9pPr marL="3657600" indent="0">
              <a:buNone/>
              <a:defRPr lang="zh-TW" sz="1600">
                <a:solidFill>
                  <a:schemeClr val="tx1">
                    <a:tint val="75000"/>
                  </a:schemeClr>
                </a:solidFill>
              </a:defRPr>
            </a:lvl9pPr>
          </a:lstStyle>
          <a:p>
            <a:pPr lvl="0" rtl="0"/>
            <a:r>
              <a:rPr lang="zh-TW" altLang="en-US" noProof="0"/>
              <a:t>按一下以編輯母片文字樣式</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0" name="圖片版面配置區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rtlCol="0" anchor="ctr"/>
          <a:lstStyle>
            <a:lvl1pPr marL="0" indent="0" algn="ctr">
              <a:buNone/>
              <a:defRPr lang="zh-TW"/>
            </a:lvl1pPr>
          </a:lstStyle>
          <a:p>
            <a:pPr rtl="0"/>
            <a:r>
              <a:rPr lang="zh-TW" altLang="en-US" noProof="0"/>
              <a:t>按一下圖示以新增圖片</a:t>
            </a:r>
            <a:endParaRPr lang="zh-TW" noProof="0"/>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accent5"/>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01426A-0740-2EB9-FC34-9C043459357E}"/>
              </a:ext>
            </a:extLst>
          </p:cNvPr>
          <p:cNvSpPr>
            <a:spLocks noGrp="1"/>
          </p:cNvSpPr>
          <p:nvPr>
            <p:ph type="title"/>
          </p:nvPr>
        </p:nvSpPr>
        <p:spPr/>
        <p:txBody>
          <a:bodyPr rtlCol="0"/>
          <a:lstStyle>
            <a:defPPr>
              <a:defRPr lang="zh-TW"/>
            </a:defPPr>
          </a:lstStyle>
          <a:p>
            <a:pPr rtl="0"/>
            <a:r>
              <a:rPr lang="zh-TW" altLang="en-US" noProof="0"/>
              <a:t>按一下以編輯母片標題樣式</a:t>
            </a:r>
            <a:endParaRPr lang="zh-TW" noProof="0"/>
          </a:p>
        </p:txBody>
      </p:sp>
      <p:sp>
        <p:nvSpPr>
          <p:cNvPr id="3" name="內容版面配置區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rtlCol="0"/>
          <a:lstStyle>
            <a:defPPr>
              <a:defRPr lang="zh-TW"/>
            </a:def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noProof="0"/>
          </a:p>
        </p:txBody>
      </p:sp>
      <p:sp>
        <p:nvSpPr>
          <p:cNvPr id="6" name="投影片編號版面配置區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rtlCol="0"/>
          <a:lstStyle>
            <a:defPPr>
              <a:defRPr lang="zh-TW"/>
            </a:defPPr>
          </a:lstStyle>
          <a:p>
            <a:pPr rtl="0"/>
            <a:fld id="{8D0AFDD5-844D-364D-8AEC-50CF4D36D55D}" type="slidenum">
              <a:rPr lang="zh-TW" noProof="0" smtClean="0"/>
              <a:t>‹#›</a:t>
            </a:fld>
            <a:endParaRPr lang="zh-TW" noProof="0"/>
          </a:p>
        </p:txBody>
      </p:sp>
      <p:sp>
        <p:nvSpPr>
          <p:cNvPr id="5" name="頁尾版面配置區 4">
            <a:extLst>
              <a:ext uri="{FF2B5EF4-FFF2-40B4-BE49-F238E27FC236}">
                <a16:creationId xmlns:a16="http://schemas.microsoft.com/office/drawing/2014/main" id="{82D9E7CE-C596-EE32-BBFE-799C10EFBBB2}"/>
              </a:ext>
            </a:extLst>
          </p:cNvPr>
          <p:cNvSpPr>
            <a:spLocks noGrp="1"/>
          </p:cNvSpPr>
          <p:nvPr>
            <p:ph type="ftr" sz="quarter" idx="11"/>
          </p:nvPr>
        </p:nvSpPr>
        <p:spPr/>
        <p:txBody>
          <a:bodyPr rtlCol="0"/>
          <a:lstStyle>
            <a:defPPr>
              <a:defRPr lang="zh-TW"/>
            </a:defPPr>
          </a:lstStyle>
          <a:p>
            <a:pPr rtl="0"/>
            <a:r>
              <a:rPr lang="zh-TW" noProof="0"/>
              <a:t>簡報標題</a:t>
            </a:r>
          </a:p>
        </p:txBody>
      </p:sp>
      <p:sp>
        <p:nvSpPr>
          <p:cNvPr id="4" name="日期版面配置區 3">
            <a:extLst>
              <a:ext uri="{FF2B5EF4-FFF2-40B4-BE49-F238E27FC236}">
                <a16:creationId xmlns:a16="http://schemas.microsoft.com/office/drawing/2014/main" id="{7490B60C-999F-167B-3927-D752A0DE60A7}"/>
              </a:ext>
            </a:extLst>
          </p:cNvPr>
          <p:cNvSpPr>
            <a:spLocks noGrp="1"/>
          </p:cNvSpPr>
          <p:nvPr>
            <p:ph type="dt" sz="half" idx="10"/>
          </p:nvPr>
        </p:nvSpPr>
        <p:spPr/>
        <p:txBody>
          <a:bodyPr rtlCol="0"/>
          <a:lstStyle>
            <a:defPPr>
              <a:defRPr lang="zh-TW"/>
            </a:defPPr>
          </a:lstStyle>
          <a:p>
            <a:pPr rtl="0"/>
            <a:r>
              <a:rPr lang="zh-TW" noProof="0"/>
              <a:t>20XX 年</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報價">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b="0" i="0" u="none" strike="noStrike" cap="none" noProof="0">
              <a:solidFill>
                <a:schemeClr val="accent2">
                  <a:lumMod val="20000"/>
                  <a:lumOff val="80000"/>
                </a:schemeClr>
              </a:solidFill>
              <a:latin typeface="Microsoft JhengHei UI"/>
              <a:ea typeface="Microsoft JhengHei UI"/>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b="0" i="0" u="none" strike="noStrike" cap="none" noProof="0">
              <a:solidFill>
                <a:schemeClr val="lt1"/>
              </a:solidFill>
              <a:latin typeface="Microsoft JhengHei UI"/>
              <a:ea typeface="Microsoft JhengHei UI"/>
              <a:cs typeface="Karla"/>
              <a:sym typeface="Karla"/>
            </a:endParaRPr>
          </a:p>
        </p:txBody>
      </p:sp>
      <p:sp>
        <p:nvSpPr>
          <p:cNvPr id="2" name="標題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rtlCol="0" anchor="ctr"/>
          <a:lstStyle>
            <a:lvl1pPr algn="l">
              <a:lnSpc>
                <a:spcPct val="90000"/>
              </a:lnSpc>
              <a:defRPr lang="zh-TW" sz="4000"/>
            </a:lvl1pPr>
          </a:lstStyle>
          <a:p>
            <a:pPr rtl="0"/>
            <a:r>
              <a:rPr lang="zh-TW" altLang="en-US" noProof="0"/>
              <a:t>按一下以編輯母片標題樣式</a:t>
            </a:r>
            <a:endParaRPr lang="zh-TW" noProof="0"/>
          </a:p>
        </p:txBody>
      </p:sp>
      <p:sp>
        <p:nvSpPr>
          <p:cNvPr id="18" name="文字版面配置區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rtlCol="0" anchor="t"/>
          <a:lstStyle>
            <a:lvl1pPr marL="0" indent="0">
              <a:buNone/>
              <a:defRPr lang="zh-TW" sz="25000" b="1">
                <a:solidFill>
                  <a:schemeClr val="tx2"/>
                </a:solidFill>
                <a:latin typeface="+mj-ea"/>
                <a:ea typeface="+mj-ea"/>
              </a:defRPr>
            </a:lvl1pPr>
          </a:lstStyle>
          <a:p>
            <a:pPr lvl="0" rtl="0"/>
            <a:r>
              <a:rPr lang="zh-TW" noProof="0"/>
              <a:t>“</a:t>
            </a:r>
          </a:p>
        </p:txBody>
      </p:sp>
      <p:sp>
        <p:nvSpPr>
          <p:cNvPr id="3" name="內容版面配置區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rtlCol="0"/>
          <a:lstStyle>
            <a:lvl1pPr marL="0" indent="0">
              <a:lnSpc>
                <a:spcPct val="100000"/>
              </a:lnSpc>
              <a:spcBef>
                <a:spcPts val="0"/>
              </a:spcBef>
              <a:buNone/>
              <a:defRPr lang="zh-TW" sz="2000"/>
            </a:lvl1pPr>
          </a:lstStyle>
          <a:p>
            <a:pPr lvl="0" rtl="0"/>
            <a:r>
              <a:rPr lang="zh-TW" altLang="en-US" noProof="0"/>
              <a:t>按一下以編輯母片文字樣式</a:t>
            </a:r>
          </a:p>
        </p:txBody>
      </p:sp>
      <p:sp>
        <p:nvSpPr>
          <p:cNvPr id="17" name="文字版面配置區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rtlCol="0"/>
          <a:lstStyle>
            <a:lvl1pPr marL="0" indent="0">
              <a:buNone/>
              <a:defRPr lang="zh-TW" sz="25000" b="1">
                <a:solidFill>
                  <a:schemeClr val="tx2"/>
                </a:solidFill>
                <a:latin typeface="+mj-ea"/>
                <a:ea typeface="+mj-ea"/>
              </a:defRPr>
            </a:lvl1pPr>
          </a:lstStyle>
          <a:p>
            <a:pPr lvl="0" rtl="0"/>
            <a:r>
              <a:rPr lang="zh-TW" noProof="0"/>
              <a:t>”</a:t>
            </a:r>
          </a:p>
        </p:txBody>
      </p:sp>
      <p:sp>
        <p:nvSpPr>
          <p:cNvPr id="7" name="日期版面配置區 6">
            <a:extLst>
              <a:ext uri="{FF2B5EF4-FFF2-40B4-BE49-F238E27FC236}">
                <a16:creationId xmlns:a16="http://schemas.microsoft.com/office/drawing/2014/main" id="{C1F53ABF-1C17-E7D0-EEB7-468CEDF285C7}"/>
              </a:ext>
            </a:extLst>
          </p:cNvPr>
          <p:cNvSpPr>
            <a:spLocks noGrp="1"/>
          </p:cNvSpPr>
          <p:nvPr>
            <p:ph type="dt" sz="half" idx="16"/>
          </p:nvPr>
        </p:nvSpPr>
        <p:spPr/>
        <p:txBody>
          <a:bodyPr rtlCol="0"/>
          <a:lstStyle>
            <a:defPPr>
              <a:defRPr lang="zh-TW"/>
            </a:defPPr>
          </a:lstStyle>
          <a:p>
            <a:pPr rtl="0"/>
            <a:r>
              <a:rPr lang="zh-TW" noProof="0"/>
              <a:t>20XX 年</a:t>
            </a:r>
          </a:p>
        </p:txBody>
      </p:sp>
      <p:sp>
        <p:nvSpPr>
          <p:cNvPr id="8" name="頁尾版面配置區 7">
            <a:extLst>
              <a:ext uri="{FF2B5EF4-FFF2-40B4-BE49-F238E27FC236}">
                <a16:creationId xmlns:a16="http://schemas.microsoft.com/office/drawing/2014/main" id="{86A64DF1-77A3-B856-5F46-12724706B8A1}"/>
              </a:ext>
            </a:extLst>
          </p:cNvPr>
          <p:cNvSpPr>
            <a:spLocks noGrp="1"/>
          </p:cNvSpPr>
          <p:nvPr>
            <p:ph type="ftr" sz="quarter" idx="17"/>
          </p:nvPr>
        </p:nvSpPr>
        <p:spPr/>
        <p:txBody>
          <a:bodyPr rtlCol="0"/>
          <a:lstStyle>
            <a:defPPr>
              <a:defRPr lang="zh-TW"/>
            </a:defPPr>
          </a:lstStyle>
          <a:p>
            <a:pPr rtl="0"/>
            <a:r>
              <a:rPr lang="zh-TW" noProof="0"/>
              <a:t>簡報標題</a:t>
            </a:r>
          </a:p>
        </p:txBody>
      </p:sp>
      <p:sp>
        <p:nvSpPr>
          <p:cNvPr id="9" name="投影片編號版面配置區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rtlCol="0"/>
          <a:lstStyle>
            <a:defPPr>
              <a:defRPr lang="zh-TW"/>
            </a:defPPr>
          </a:lstStyle>
          <a:p>
            <a:pPr rtl="0"/>
            <a:fld id="{8D0AFDD5-844D-364D-8AEC-50CF4D36D55D}" type="slidenum">
              <a:rPr lang="zh-TW" noProof="0" smtClean="0"/>
              <a:pPr/>
              <a:t>‹#›</a:t>
            </a:fld>
            <a:endParaRPr lang="zh-TW"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團隊 x4">
    <p:bg>
      <p:bgPr>
        <a:solidFill>
          <a:schemeClr val="tx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7FDA4E-49F9-223C-DA55-A79802EE1883}"/>
              </a:ext>
            </a:extLst>
          </p:cNvPr>
          <p:cNvSpPr>
            <a:spLocks noGrp="1"/>
          </p:cNvSpPr>
          <p:nvPr>
            <p:ph type="title"/>
          </p:nvPr>
        </p:nvSpPr>
        <p:spPr/>
        <p:txBody>
          <a:bodyPr rtlCol="0"/>
          <a:lstStyle>
            <a:lvl1pPr>
              <a:defRPr lang="zh-TW">
                <a:solidFill>
                  <a:schemeClr val="bg1"/>
                </a:solidFill>
              </a:defRPr>
            </a:lvl1pPr>
          </a:lstStyle>
          <a:p>
            <a:pPr rtl="0"/>
            <a:r>
              <a:rPr lang="zh-TW" altLang="en-US" noProof="0"/>
              <a:t>按一下以編輯母片標題樣式</a:t>
            </a:r>
            <a:endParaRPr lang="zh-TW" noProof="0"/>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5" name="文字版面配置區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rtlCol="0"/>
          <a:lstStyle>
            <a:lvl1pPr marL="0" indent="0" algn="ctr">
              <a:buFont typeface="Arial" panose="020B0604020202020204" pitchFamily="34" charset="0"/>
              <a:buNone/>
              <a:defRPr lang="zh-TW" sz="2000">
                <a:latin typeface="+mj-ea"/>
                <a:ea typeface="+mj-ea"/>
              </a:defRPr>
            </a:lvl1pPr>
          </a:lstStyle>
          <a:p>
            <a:pPr lvl="0" rtl="0"/>
            <a:r>
              <a:rPr lang="zh-TW" altLang="en-US" noProof="0"/>
              <a:t>按一下以編輯母片文字樣式</a:t>
            </a:r>
          </a:p>
        </p:txBody>
      </p:sp>
      <p:sp>
        <p:nvSpPr>
          <p:cNvPr id="23" name="圖片版面配置區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28" name="文字版面配置區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rtlCol="0"/>
          <a:lstStyle>
            <a:lvl1pPr marL="0" indent="0" algn="ctr">
              <a:lnSpc>
                <a:spcPct val="100000"/>
              </a:lnSpc>
              <a:spcBef>
                <a:spcPts val="0"/>
              </a:spcBef>
              <a:buNone/>
              <a:defRPr lang="zh-TW" sz="1600"/>
            </a:lvl1pPr>
          </a:lstStyle>
          <a:p>
            <a:pPr lvl="0" rtl="0"/>
            <a:r>
              <a:rPr lang="zh-TW" altLang="en-US" noProof="0"/>
              <a:t>按一下以編輯母片文字樣式</a:t>
            </a:r>
          </a:p>
        </p:txBody>
      </p:sp>
      <p:sp>
        <p:nvSpPr>
          <p:cNvPr id="29" name="文字版面配置區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rtlCol="0"/>
          <a:lstStyle>
            <a:lvl1pPr marL="0" indent="0" algn="ctr">
              <a:buFont typeface="Arial" panose="020B0604020202020204" pitchFamily="34" charset="0"/>
              <a:buNone/>
              <a:defRPr lang="zh-TW" sz="2000">
                <a:latin typeface="+mj-ea"/>
                <a:ea typeface="+mj-ea"/>
              </a:defRPr>
            </a:lvl1pPr>
          </a:lstStyle>
          <a:p>
            <a:pPr lvl="0" rtl="0"/>
            <a:r>
              <a:rPr lang="zh-TW" altLang="en-US" noProof="0"/>
              <a:t>按一下以編輯母片文字樣式</a:t>
            </a:r>
          </a:p>
        </p:txBody>
      </p:sp>
      <p:sp>
        <p:nvSpPr>
          <p:cNvPr id="30" name="圖片版面配置區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31" name="文字版面配置區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rtlCol="0"/>
          <a:lstStyle>
            <a:lvl1pPr marL="0" indent="0" algn="ctr">
              <a:lnSpc>
                <a:spcPct val="100000"/>
              </a:lnSpc>
              <a:spcBef>
                <a:spcPts val="0"/>
              </a:spcBef>
              <a:buNone/>
              <a:defRPr lang="zh-TW" sz="1600"/>
            </a:lvl1pPr>
          </a:lstStyle>
          <a:p>
            <a:pPr lvl="0" rtl="0"/>
            <a:r>
              <a:rPr lang="zh-TW" altLang="en-US" noProof="0"/>
              <a:t>按一下以編輯母片文字樣式</a:t>
            </a:r>
          </a:p>
        </p:txBody>
      </p:sp>
      <p:sp>
        <p:nvSpPr>
          <p:cNvPr id="32" name="文字版面配置區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rtlCol="0"/>
          <a:lstStyle>
            <a:lvl1pPr marL="0" indent="0" algn="ctr">
              <a:buFont typeface="Arial" panose="020B0604020202020204" pitchFamily="34" charset="0"/>
              <a:buNone/>
              <a:defRPr lang="zh-TW" sz="2000">
                <a:latin typeface="+mj-ea"/>
                <a:ea typeface="+mj-ea"/>
              </a:defRPr>
            </a:lvl1pPr>
          </a:lstStyle>
          <a:p>
            <a:pPr lvl="0" rtl="0"/>
            <a:r>
              <a:rPr lang="zh-TW" altLang="en-US" noProof="0"/>
              <a:t>按一下以編輯母片文字樣式</a:t>
            </a:r>
          </a:p>
        </p:txBody>
      </p:sp>
      <p:sp>
        <p:nvSpPr>
          <p:cNvPr id="33" name="圖片版面配置區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34" name="文字版面配置區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rtlCol="0"/>
          <a:lstStyle>
            <a:lvl1pPr marL="0" indent="0" algn="ctr">
              <a:lnSpc>
                <a:spcPct val="100000"/>
              </a:lnSpc>
              <a:spcBef>
                <a:spcPts val="0"/>
              </a:spcBef>
              <a:buNone/>
              <a:defRPr lang="zh-TW" sz="1600"/>
            </a:lvl1pPr>
          </a:lstStyle>
          <a:p>
            <a:pPr lvl="0" rtl="0"/>
            <a:r>
              <a:rPr lang="zh-TW" altLang="en-US" noProof="0"/>
              <a:t>按一下以編輯母片文字樣式</a:t>
            </a:r>
          </a:p>
        </p:txBody>
      </p:sp>
      <p:sp>
        <p:nvSpPr>
          <p:cNvPr id="35" name="文字版面配置區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rtlCol="0"/>
          <a:lstStyle>
            <a:lvl1pPr marL="0" indent="0" algn="ctr">
              <a:buFont typeface="Arial" panose="020B0604020202020204" pitchFamily="34" charset="0"/>
              <a:buNone/>
              <a:defRPr lang="zh-TW" sz="2000">
                <a:latin typeface="+mj-ea"/>
                <a:ea typeface="+mj-ea"/>
              </a:defRPr>
            </a:lvl1pPr>
          </a:lstStyle>
          <a:p>
            <a:pPr lvl="0" rtl="0"/>
            <a:r>
              <a:rPr lang="zh-TW" altLang="en-US" noProof="0"/>
              <a:t>按一下以編輯母片文字樣式</a:t>
            </a:r>
          </a:p>
        </p:txBody>
      </p:sp>
      <p:sp>
        <p:nvSpPr>
          <p:cNvPr id="36" name="圖片版面配置區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37" name="文字版面配置區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rtlCol="0"/>
          <a:lstStyle>
            <a:lvl1pPr marL="0" indent="0" algn="ctr">
              <a:lnSpc>
                <a:spcPct val="100000"/>
              </a:lnSpc>
              <a:spcBef>
                <a:spcPts val="0"/>
              </a:spcBef>
              <a:buNone/>
              <a:defRPr lang="zh-TW" sz="1600"/>
            </a:lvl1pPr>
          </a:lstStyle>
          <a:p>
            <a:pPr lvl="0" rtl="0"/>
            <a:r>
              <a:rPr lang="zh-TW" altLang="en-US" noProof="0"/>
              <a:t>按一下以編輯母片文字樣式</a:t>
            </a:r>
          </a:p>
        </p:txBody>
      </p:sp>
      <p:cxnSp>
        <p:nvCxnSpPr>
          <p:cNvPr id="47" name="直線接點​​(S)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線接點​​(S)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線接點​​(S)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接點​​(S)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投影片編號版面配置區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rtlCol="0"/>
          <a:lstStyle>
            <a:lvl1pPr>
              <a:defRPr lang="zh-TW">
                <a:solidFill>
                  <a:schemeClr val="bg1"/>
                </a:solidFill>
              </a:defRPr>
            </a:lvl1pPr>
          </a:lstStyle>
          <a:p>
            <a:pPr rtl="0"/>
            <a:fld id="{8D0AFDD5-844D-364D-8AEC-50CF4D36D55D}" type="slidenum">
              <a:rPr lang="zh-TW" noProof="0" smtClean="0"/>
              <a:pPr/>
              <a:t>‹#›</a:t>
            </a:fld>
            <a:endParaRPr lang="zh-TW" noProof="0"/>
          </a:p>
        </p:txBody>
      </p:sp>
      <p:sp>
        <p:nvSpPr>
          <p:cNvPr id="4" name="頁尾版面配置區 3">
            <a:extLst>
              <a:ext uri="{FF2B5EF4-FFF2-40B4-BE49-F238E27FC236}">
                <a16:creationId xmlns:a16="http://schemas.microsoft.com/office/drawing/2014/main" id="{415DA4D1-2752-E7A4-2EB8-33E55361D7BE}"/>
              </a:ext>
            </a:extLst>
          </p:cNvPr>
          <p:cNvSpPr>
            <a:spLocks noGrp="1"/>
          </p:cNvSpPr>
          <p:nvPr>
            <p:ph type="ftr" sz="quarter" idx="11"/>
          </p:nvPr>
        </p:nvSpPr>
        <p:spPr/>
        <p:txBody>
          <a:bodyPr rtlCol="0"/>
          <a:lstStyle>
            <a:lvl1pPr>
              <a:defRPr lang="zh-TW">
                <a:solidFill>
                  <a:schemeClr val="bg1"/>
                </a:solidFill>
              </a:defRPr>
            </a:lvl1pPr>
          </a:lstStyle>
          <a:p>
            <a:pPr rtl="0"/>
            <a:r>
              <a:rPr lang="zh-TW" noProof="0"/>
              <a:t>簡報標題</a:t>
            </a:r>
          </a:p>
        </p:txBody>
      </p:sp>
      <p:sp>
        <p:nvSpPr>
          <p:cNvPr id="3" name="日期版面配置區 2">
            <a:extLst>
              <a:ext uri="{FF2B5EF4-FFF2-40B4-BE49-F238E27FC236}">
                <a16:creationId xmlns:a16="http://schemas.microsoft.com/office/drawing/2014/main" id="{0BC200B8-5151-AE1E-3DA7-04B965986211}"/>
              </a:ext>
            </a:extLst>
          </p:cNvPr>
          <p:cNvSpPr>
            <a:spLocks noGrp="1"/>
          </p:cNvSpPr>
          <p:nvPr>
            <p:ph type="dt" sz="half" idx="10"/>
          </p:nvPr>
        </p:nvSpPr>
        <p:spPr/>
        <p:txBody>
          <a:bodyPr rtlCol="0"/>
          <a:lstStyle>
            <a:lvl1pPr>
              <a:defRPr lang="zh-TW">
                <a:solidFill>
                  <a:schemeClr val="bg1"/>
                </a:solidFill>
              </a:defRPr>
            </a:lvl1pPr>
          </a:lstStyle>
          <a:p>
            <a:pPr rtl="0"/>
            <a:r>
              <a:rPr lang="zh-TW" noProof="0"/>
              <a:t>20XX 年</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團隊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 name="標題 1">
            <a:extLst>
              <a:ext uri="{FF2B5EF4-FFF2-40B4-BE49-F238E27FC236}">
                <a16:creationId xmlns:a16="http://schemas.microsoft.com/office/drawing/2014/main" id="{ED7FDA4E-49F9-223C-DA55-A79802EE1883}"/>
              </a:ext>
            </a:extLst>
          </p:cNvPr>
          <p:cNvSpPr>
            <a:spLocks noGrp="1"/>
          </p:cNvSpPr>
          <p:nvPr>
            <p:ph type="title"/>
          </p:nvPr>
        </p:nvSpPr>
        <p:spPr/>
        <p:txBody>
          <a:bodyPr rtlCol="0"/>
          <a:lstStyle>
            <a:lvl1pPr>
              <a:defRPr lang="zh-TW">
                <a:solidFill>
                  <a:schemeClr val="tx1"/>
                </a:solidFill>
              </a:defRPr>
            </a:lvl1pPr>
          </a:lstStyle>
          <a:p>
            <a:pPr rtl="0"/>
            <a:r>
              <a:rPr lang="zh-TW" altLang="en-US" noProof="0"/>
              <a:t>按一下以編輯母片標題樣式</a:t>
            </a:r>
            <a:endParaRPr lang="zh-TW" noProof="0"/>
          </a:p>
        </p:txBody>
      </p:sp>
      <p:sp>
        <p:nvSpPr>
          <p:cNvPr id="25" name="文字版面配置區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zh-TW" sz="1600">
                <a:latin typeface="+mj-ea"/>
                <a:ea typeface="+mj-ea"/>
              </a:defRPr>
            </a:lvl1pPr>
          </a:lstStyle>
          <a:p>
            <a:pPr lvl="0" rtl="0"/>
            <a:r>
              <a:rPr lang="zh-TW" altLang="en-US" noProof="0"/>
              <a:t>按一下以編輯母片文字樣式</a:t>
            </a:r>
          </a:p>
        </p:txBody>
      </p:sp>
      <p:sp>
        <p:nvSpPr>
          <p:cNvPr id="23" name="圖片版面配置區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28" name="文字版面配置區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rtlCol="0"/>
          <a:lstStyle>
            <a:lvl1pPr marL="0" indent="0" algn="ctr">
              <a:buNone/>
              <a:defRPr lang="zh-TW" sz="1200"/>
            </a:lvl1pPr>
          </a:lstStyle>
          <a:p>
            <a:pPr lvl="0" rtl="0"/>
            <a:r>
              <a:rPr lang="zh-TW" altLang="en-US" noProof="0"/>
              <a:t>按一下以編輯母片文字樣式</a:t>
            </a:r>
          </a:p>
        </p:txBody>
      </p:sp>
      <p:sp>
        <p:nvSpPr>
          <p:cNvPr id="46" name="文字版面配置區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zh-TW" sz="1600">
                <a:latin typeface="+mj-ea"/>
                <a:ea typeface="+mj-ea"/>
              </a:defRPr>
            </a:lvl1pPr>
          </a:lstStyle>
          <a:p>
            <a:pPr lvl="0" rtl="0"/>
            <a:r>
              <a:rPr lang="zh-TW" altLang="en-US" noProof="0"/>
              <a:t>按一下以編輯母片文字樣式</a:t>
            </a:r>
          </a:p>
        </p:txBody>
      </p:sp>
      <p:sp>
        <p:nvSpPr>
          <p:cNvPr id="57" name="圖片版面配置區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47" name="文字版面配置區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rtlCol="0"/>
          <a:lstStyle>
            <a:lvl1pPr marL="0" indent="0" algn="ctr">
              <a:buNone/>
              <a:defRPr lang="zh-TW" sz="1200"/>
            </a:lvl1pPr>
          </a:lstStyle>
          <a:p>
            <a:pPr lvl="0" rtl="0"/>
            <a:r>
              <a:rPr lang="zh-TW" altLang="en-US" noProof="0"/>
              <a:t>按一下以編輯母片文字樣式</a:t>
            </a:r>
          </a:p>
        </p:txBody>
      </p:sp>
      <p:sp>
        <p:nvSpPr>
          <p:cNvPr id="29" name="文字版面配置區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zh-TW" sz="1600">
                <a:latin typeface="+mj-ea"/>
                <a:ea typeface="+mj-ea"/>
              </a:defRPr>
            </a:lvl1pPr>
          </a:lstStyle>
          <a:p>
            <a:pPr lvl="0" rtl="0"/>
            <a:r>
              <a:rPr lang="zh-TW" altLang="en-US" noProof="0"/>
              <a:t>按一下以編輯母片文字樣式</a:t>
            </a:r>
          </a:p>
        </p:txBody>
      </p:sp>
      <p:sp>
        <p:nvSpPr>
          <p:cNvPr id="30" name="圖片版面配置區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31" name="文字版面配置區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rtlCol="0"/>
          <a:lstStyle>
            <a:lvl1pPr marL="0" indent="0" algn="ctr">
              <a:buNone/>
              <a:defRPr lang="zh-TW" sz="1200"/>
            </a:lvl1pPr>
          </a:lstStyle>
          <a:p>
            <a:pPr lvl="0" rtl="0"/>
            <a:r>
              <a:rPr lang="zh-TW" altLang="en-US" noProof="0"/>
              <a:t>按一下以編輯母片文字樣式</a:t>
            </a:r>
          </a:p>
        </p:txBody>
      </p:sp>
      <p:sp>
        <p:nvSpPr>
          <p:cNvPr id="48" name="文字版面配置區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zh-TW" sz="1600">
                <a:latin typeface="+mj-ea"/>
                <a:ea typeface="+mj-ea"/>
              </a:defRPr>
            </a:lvl1pPr>
          </a:lstStyle>
          <a:p>
            <a:pPr lvl="0" rtl="0"/>
            <a:r>
              <a:rPr lang="zh-TW" altLang="en-US" noProof="0"/>
              <a:t>按一下以編輯母片文字樣式</a:t>
            </a:r>
          </a:p>
        </p:txBody>
      </p:sp>
      <p:sp>
        <p:nvSpPr>
          <p:cNvPr id="49" name="圖片版面配置區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50" name="文字版面配置區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rtlCol="0"/>
          <a:lstStyle>
            <a:lvl1pPr marL="0" indent="0" algn="ctr">
              <a:buNone/>
              <a:defRPr lang="zh-TW" sz="1200"/>
            </a:lvl1pPr>
          </a:lstStyle>
          <a:p>
            <a:pPr lvl="0" rtl="0"/>
            <a:r>
              <a:rPr lang="zh-TW" altLang="en-US" noProof="0"/>
              <a:t>按一下以編輯母片文字樣式</a:t>
            </a:r>
          </a:p>
        </p:txBody>
      </p:sp>
      <p:sp>
        <p:nvSpPr>
          <p:cNvPr id="32" name="文字版面配置區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zh-TW" sz="1600">
                <a:latin typeface="+mj-ea"/>
                <a:ea typeface="+mj-ea"/>
              </a:defRPr>
            </a:lvl1pPr>
          </a:lstStyle>
          <a:p>
            <a:pPr lvl="0" rtl="0"/>
            <a:r>
              <a:rPr lang="zh-TW" altLang="en-US" noProof="0"/>
              <a:t>按一下以編輯母片文字樣式</a:t>
            </a:r>
          </a:p>
        </p:txBody>
      </p:sp>
      <p:sp>
        <p:nvSpPr>
          <p:cNvPr id="33" name="圖片版面配置區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34" name="文字版面配置區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rtlCol="0"/>
          <a:lstStyle>
            <a:lvl1pPr marL="0" indent="0" algn="ctr">
              <a:buNone/>
              <a:defRPr lang="zh-TW" sz="1200"/>
            </a:lvl1pPr>
          </a:lstStyle>
          <a:p>
            <a:pPr lvl="0" rtl="0"/>
            <a:r>
              <a:rPr lang="zh-TW" altLang="en-US" noProof="0"/>
              <a:t>按一下以編輯母片文字樣式</a:t>
            </a:r>
          </a:p>
        </p:txBody>
      </p:sp>
      <p:sp>
        <p:nvSpPr>
          <p:cNvPr id="51" name="文字版面配置區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zh-TW" sz="1600">
                <a:latin typeface="+mj-ea"/>
                <a:ea typeface="+mj-ea"/>
              </a:defRPr>
            </a:lvl1pPr>
          </a:lstStyle>
          <a:p>
            <a:pPr lvl="0" rtl="0"/>
            <a:r>
              <a:rPr lang="zh-TW" altLang="en-US" noProof="0"/>
              <a:t>按一下以編輯母片文字樣式</a:t>
            </a:r>
          </a:p>
        </p:txBody>
      </p:sp>
      <p:sp>
        <p:nvSpPr>
          <p:cNvPr id="52" name="圖片版面配置區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53" name="文字版面配置區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rtlCol="0"/>
          <a:lstStyle>
            <a:lvl1pPr marL="0" indent="0" algn="ctr">
              <a:buNone/>
              <a:defRPr lang="zh-TW" sz="1200"/>
            </a:lvl1pPr>
          </a:lstStyle>
          <a:p>
            <a:pPr lvl="0" rtl="0"/>
            <a:r>
              <a:rPr lang="zh-TW" altLang="en-US" noProof="0"/>
              <a:t>按一下以編輯母片文字樣式</a:t>
            </a:r>
          </a:p>
        </p:txBody>
      </p:sp>
      <p:sp>
        <p:nvSpPr>
          <p:cNvPr id="35" name="文字版面配置區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zh-TW" sz="1600">
                <a:latin typeface="+mj-ea"/>
                <a:ea typeface="+mj-ea"/>
              </a:defRPr>
            </a:lvl1pPr>
          </a:lstStyle>
          <a:p>
            <a:pPr lvl="0" rtl="0"/>
            <a:r>
              <a:rPr lang="zh-TW" altLang="en-US" noProof="0"/>
              <a:t>按一下以編輯母片文字樣式</a:t>
            </a:r>
          </a:p>
        </p:txBody>
      </p:sp>
      <p:sp>
        <p:nvSpPr>
          <p:cNvPr id="36" name="圖片版面配置區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37" name="文字版面配置區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rtlCol="0"/>
          <a:lstStyle>
            <a:lvl1pPr marL="0" indent="0" algn="ctr">
              <a:buNone/>
              <a:defRPr lang="zh-TW" sz="1200"/>
            </a:lvl1pPr>
          </a:lstStyle>
          <a:p>
            <a:pPr lvl="0" rtl="0"/>
            <a:r>
              <a:rPr lang="zh-TW" altLang="en-US" noProof="0"/>
              <a:t>按一下以編輯母片文字樣式</a:t>
            </a:r>
          </a:p>
        </p:txBody>
      </p:sp>
      <p:sp>
        <p:nvSpPr>
          <p:cNvPr id="54" name="文字版面配置區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rtlCol="0"/>
          <a:lstStyle>
            <a:lvl1pPr marL="0" indent="0" algn="ctr">
              <a:buFont typeface="Arial" panose="020B0604020202020204" pitchFamily="34" charset="0"/>
              <a:buNone/>
              <a:defRPr lang="zh-TW" sz="1600">
                <a:latin typeface="+mj-ea"/>
                <a:ea typeface="+mj-ea"/>
              </a:defRPr>
            </a:lvl1pPr>
          </a:lstStyle>
          <a:p>
            <a:pPr lvl="0" rtl="0"/>
            <a:r>
              <a:rPr lang="zh-TW" altLang="en-US" noProof="0"/>
              <a:t>按一下以編輯母片文字樣式</a:t>
            </a:r>
          </a:p>
        </p:txBody>
      </p:sp>
      <p:sp>
        <p:nvSpPr>
          <p:cNvPr id="55" name="圖片版面配置區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rtlCol="0" anchor="ctr"/>
          <a:lstStyle>
            <a:lvl1pPr marL="0" indent="0" algn="ctr">
              <a:buNone/>
              <a:defRPr lang="zh-TW" sz="1600"/>
            </a:lvl1pPr>
          </a:lstStyle>
          <a:p>
            <a:pPr rtl="0"/>
            <a:r>
              <a:rPr lang="zh-TW" altLang="en-US" noProof="0"/>
              <a:t>按一下圖示以新增圖片</a:t>
            </a:r>
            <a:endParaRPr lang="zh-TW" noProof="0"/>
          </a:p>
        </p:txBody>
      </p:sp>
      <p:sp>
        <p:nvSpPr>
          <p:cNvPr id="56" name="文字版面配置區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rtlCol="0"/>
          <a:lstStyle>
            <a:lvl1pPr marL="0" indent="0" algn="ctr">
              <a:buNone/>
              <a:defRPr lang="zh-TW" sz="1200"/>
            </a:lvl1pPr>
          </a:lstStyle>
          <a:p>
            <a:pPr lvl="0" rtl="0"/>
            <a:r>
              <a:rPr lang="zh-TW" altLang="en-US" noProof="0"/>
              <a:t>按一下以編輯母片文字樣式</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清單">
    <p:bg>
      <p:bgPr>
        <a:solidFill>
          <a:schemeClr val="accent4"/>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rtlCol="0" anchor="ctr"/>
          <a:lstStyle>
            <a:lvl1pPr algn="l">
              <a:defRPr lang="zh-TW"/>
            </a:lvl1pPr>
          </a:lstStyle>
          <a:p>
            <a:pPr rtl="0"/>
            <a:r>
              <a:rPr lang="zh-TW" altLang="en-US" noProof="0"/>
              <a:t>按一下以編輯母片標題樣式</a:t>
            </a:r>
            <a:endParaRPr lang="zh-TW" noProof="0"/>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accent2"/>
              </a:solidFill>
              <a:latin typeface="+mj-ea"/>
              <a:ea typeface="+mj-e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j-ea"/>
              <a:ea typeface="+mj-e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j-ea"/>
              <a:ea typeface="+mj-e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j-ea"/>
              <a:ea typeface="+mj-e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j-ea"/>
              <a:ea typeface="+mj-e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j-ea"/>
              <a:ea typeface="+mj-e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j-ea"/>
              <a:ea typeface="+mj-e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j-ea"/>
              <a:ea typeface="+mj-e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j-ea"/>
              <a:ea typeface="+mj-e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j-ea"/>
              <a:ea typeface="+mj-e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rtlCol="0" anchor="ctr" anchorCtr="0">
            <a:noAutofit/>
          </a:bodyPr>
          <a:lstStyle>
            <a:defPPr>
              <a:defRPr lang="zh-TW"/>
            </a:defPPr>
          </a:lstStyle>
          <a:p>
            <a:pPr marL="0" marR="0" lvl="0" indent="0" algn="ctr" rtl="0">
              <a:spcBef>
                <a:spcPts val="0"/>
              </a:spcBef>
              <a:spcAft>
                <a:spcPts val="0"/>
              </a:spcAft>
              <a:buNone/>
            </a:pPr>
            <a:endParaRPr lang="zh-TW" sz="1800" noProof="0">
              <a:solidFill>
                <a:schemeClr val="lt1"/>
              </a:solidFill>
              <a:latin typeface="Microsoft JhengHei UI"/>
              <a:ea typeface="Microsoft JhengHei UI"/>
              <a:cs typeface="Karla"/>
              <a:sym typeface="Karla"/>
            </a:endParaRPr>
          </a:p>
        </p:txBody>
      </p:sp>
      <p:sp>
        <p:nvSpPr>
          <p:cNvPr id="47" name="圖片版面配置區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rtlCol="0" anchor="ctr"/>
          <a:lstStyle>
            <a:lvl1pPr marL="0" indent="0" algn="ctr">
              <a:buNone/>
              <a:defRPr lang="zh-TW" sz="900"/>
            </a:lvl1pPr>
          </a:lstStyle>
          <a:p>
            <a:pPr rtl="0"/>
            <a:r>
              <a:rPr lang="zh-TW" altLang="en-US" noProof="0"/>
              <a:t>按一下圖示以新增圖片</a:t>
            </a:r>
            <a:endParaRPr lang="zh-TW" noProof="0"/>
          </a:p>
        </p:txBody>
      </p:sp>
      <p:sp>
        <p:nvSpPr>
          <p:cNvPr id="53" name="文字版面配置區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rtlCol="0"/>
          <a:lstStyle>
            <a:lvl1pPr marL="0" indent="0">
              <a:buNone/>
              <a:defRPr lang="zh-TW" sz="2000">
                <a:latin typeface="+mj-ea"/>
                <a:ea typeface="+mj-ea"/>
              </a:defRPr>
            </a:lvl1pPr>
          </a:lstStyle>
          <a:p>
            <a:pPr lvl="0" rtl="0"/>
            <a:r>
              <a:rPr lang="zh-TW" altLang="en-US" noProof="0"/>
              <a:t>按一下以編輯母片文字樣式</a:t>
            </a:r>
          </a:p>
        </p:txBody>
      </p:sp>
      <p:sp>
        <p:nvSpPr>
          <p:cNvPr id="58" name="文字版面配置區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rtlCol="0"/>
          <a:lstStyle>
            <a:lvl1pPr marL="0" indent="0">
              <a:buNone/>
              <a:defRPr lang="zh-TW" sz="1600">
                <a:latin typeface="+mn-ea"/>
                <a:ea typeface="+mn-ea"/>
              </a:defRPr>
            </a:lvl1pPr>
          </a:lstStyle>
          <a:p>
            <a:pPr lvl="0" rtl="0"/>
            <a:r>
              <a:rPr lang="zh-TW" altLang="en-US" noProof="0"/>
              <a:t>按一下以編輯母片文字樣式</a:t>
            </a:r>
          </a:p>
        </p:txBody>
      </p:sp>
      <p:sp>
        <p:nvSpPr>
          <p:cNvPr id="48" name="圖片版面配置區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rtlCol="0" anchor="ctr"/>
          <a:lstStyle>
            <a:lvl1pPr marL="0" indent="0" algn="ctr">
              <a:buNone/>
              <a:defRPr lang="zh-TW" sz="900"/>
            </a:lvl1pPr>
          </a:lstStyle>
          <a:p>
            <a:pPr rtl="0"/>
            <a:r>
              <a:rPr lang="zh-TW" altLang="en-US" noProof="0"/>
              <a:t>按一下圖示以新增圖片</a:t>
            </a:r>
            <a:endParaRPr lang="zh-TW" noProof="0"/>
          </a:p>
        </p:txBody>
      </p:sp>
      <p:sp>
        <p:nvSpPr>
          <p:cNvPr id="54" name="文字版面配置區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rtlCol="0"/>
          <a:lstStyle>
            <a:lvl1pPr marL="0" indent="0">
              <a:buNone/>
              <a:defRPr lang="zh-TW" sz="2000">
                <a:latin typeface="+mj-ea"/>
                <a:ea typeface="+mj-ea"/>
              </a:defRPr>
            </a:lvl1pPr>
          </a:lstStyle>
          <a:p>
            <a:pPr lvl="0" rtl="0"/>
            <a:r>
              <a:rPr lang="zh-TW" altLang="en-US" noProof="0"/>
              <a:t>按一下以編輯母片文字樣式</a:t>
            </a:r>
          </a:p>
        </p:txBody>
      </p:sp>
      <p:sp>
        <p:nvSpPr>
          <p:cNvPr id="59" name="文字版面配置區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rtlCol="0"/>
          <a:lstStyle>
            <a:lvl1pPr marL="0" indent="0">
              <a:buNone/>
              <a:defRPr lang="zh-TW" sz="1600">
                <a:latin typeface="+mn-ea"/>
                <a:ea typeface="+mn-ea"/>
              </a:defRPr>
            </a:lvl1pPr>
          </a:lstStyle>
          <a:p>
            <a:pPr lvl="0" rtl="0"/>
            <a:r>
              <a:rPr lang="zh-TW" altLang="en-US" noProof="0"/>
              <a:t>按一下以編輯母片文字樣式</a:t>
            </a:r>
          </a:p>
        </p:txBody>
      </p:sp>
      <p:sp>
        <p:nvSpPr>
          <p:cNvPr id="49" name="圖片版面配置區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rtlCol="0" anchor="ctr"/>
          <a:lstStyle>
            <a:lvl1pPr marL="0" indent="0" algn="ctr">
              <a:buNone/>
              <a:defRPr lang="zh-TW" sz="900"/>
            </a:lvl1pPr>
          </a:lstStyle>
          <a:p>
            <a:pPr rtl="0"/>
            <a:r>
              <a:rPr lang="zh-TW" altLang="en-US" noProof="0"/>
              <a:t>按一下圖示以新增圖片</a:t>
            </a:r>
            <a:endParaRPr lang="zh-TW" noProof="0"/>
          </a:p>
        </p:txBody>
      </p:sp>
      <p:sp>
        <p:nvSpPr>
          <p:cNvPr id="55" name="文字版面配置區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rtlCol="0"/>
          <a:lstStyle>
            <a:lvl1pPr marL="0" indent="0">
              <a:buNone/>
              <a:defRPr lang="zh-TW" sz="2000">
                <a:latin typeface="+mj-ea"/>
                <a:ea typeface="+mj-ea"/>
              </a:defRPr>
            </a:lvl1pPr>
          </a:lstStyle>
          <a:p>
            <a:pPr lvl="0" rtl="0"/>
            <a:r>
              <a:rPr lang="zh-TW" altLang="en-US" noProof="0"/>
              <a:t>按一下以編輯母片文字樣式</a:t>
            </a:r>
          </a:p>
        </p:txBody>
      </p:sp>
      <p:sp>
        <p:nvSpPr>
          <p:cNvPr id="60" name="文字版面配置區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rtlCol="0"/>
          <a:lstStyle>
            <a:lvl1pPr marL="0" indent="0">
              <a:buNone/>
              <a:defRPr lang="zh-TW" sz="1600">
                <a:latin typeface="+mn-ea"/>
                <a:ea typeface="+mn-ea"/>
              </a:defRPr>
            </a:lvl1pPr>
          </a:lstStyle>
          <a:p>
            <a:pPr lvl="0" rtl="0"/>
            <a:r>
              <a:rPr lang="zh-TW" altLang="en-US" noProof="0"/>
              <a:t>按一下以編輯母片文字樣式</a:t>
            </a:r>
          </a:p>
        </p:txBody>
      </p:sp>
      <p:sp>
        <p:nvSpPr>
          <p:cNvPr id="50" name="圖片版面配置區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rtlCol="0" anchor="ctr"/>
          <a:lstStyle>
            <a:lvl1pPr marL="0" indent="0" algn="ctr">
              <a:buNone/>
              <a:defRPr lang="zh-TW" sz="900"/>
            </a:lvl1pPr>
          </a:lstStyle>
          <a:p>
            <a:pPr rtl="0"/>
            <a:r>
              <a:rPr lang="zh-TW" altLang="en-US" noProof="0"/>
              <a:t>按一下圖示以新增圖片</a:t>
            </a:r>
            <a:endParaRPr lang="zh-TW" noProof="0"/>
          </a:p>
        </p:txBody>
      </p:sp>
      <p:sp>
        <p:nvSpPr>
          <p:cNvPr id="56" name="文字版面配置區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rtlCol="0"/>
          <a:lstStyle>
            <a:lvl1pPr marL="0" indent="0">
              <a:buNone/>
              <a:defRPr lang="zh-TW" sz="2000">
                <a:latin typeface="+mj-ea"/>
                <a:ea typeface="+mj-ea"/>
              </a:defRPr>
            </a:lvl1pPr>
          </a:lstStyle>
          <a:p>
            <a:pPr lvl="0" rtl="0"/>
            <a:r>
              <a:rPr lang="zh-TW" altLang="en-US" noProof="0"/>
              <a:t>按一下以編輯母片文字樣式</a:t>
            </a:r>
          </a:p>
        </p:txBody>
      </p:sp>
      <p:sp>
        <p:nvSpPr>
          <p:cNvPr id="61" name="文字版面配置區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rtlCol="0"/>
          <a:lstStyle>
            <a:lvl1pPr marL="0" indent="0">
              <a:buNone/>
              <a:defRPr lang="zh-TW" sz="1600">
                <a:latin typeface="+mn-ea"/>
                <a:ea typeface="+mn-ea"/>
              </a:defRPr>
            </a:lvl1pPr>
          </a:lstStyle>
          <a:p>
            <a:pPr lvl="0" rtl="0"/>
            <a:r>
              <a:rPr lang="zh-TW" altLang="en-US" noProof="0"/>
              <a:t>按一下以編輯母片文字樣式</a:t>
            </a:r>
          </a:p>
        </p:txBody>
      </p:sp>
      <p:sp>
        <p:nvSpPr>
          <p:cNvPr id="51" name="圖片版面配置區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rtlCol="0" anchor="ctr"/>
          <a:lstStyle>
            <a:lvl1pPr marL="0" indent="0" algn="ctr">
              <a:buNone/>
              <a:defRPr lang="zh-TW" sz="900"/>
            </a:lvl1pPr>
          </a:lstStyle>
          <a:p>
            <a:pPr rtl="0"/>
            <a:r>
              <a:rPr lang="zh-TW" altLang="en-US" noProof="0"/>
              <a:t>按一下圖示以新增圖片</a:t>
            </a:r>
            <a:endParaRPr lang="zh-TW" noProof="0"/>
          </a:p>
        </p:txBody>
      </p:sp>
      <p:sp>
        <p:nvSpPr>
          <p:cNvPr id="57" name="文字版面配置區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rtlCol="0"/>
          <a:lstStyle>
            <a:lvl1pPr marL="0" indent="0">
              <a:buNone/>
              <a:defRPr lang="zh-TW" sz="2000">
                <a:latin typeface="+mj-ea"/>
                <a:ea typeface="+mj-ea"/>
              </a:defRPr>
            </a:lvl1pPr>
          </a:lstStyle>
          <a:p>
            <a:pPr lvl="0" rtl="0"/>
            <a:r>
              <a:rPr lang="zh-TW" altLang="en-US" noProof="0"/>
              <a:t>按一下以編輯母片文字樣式</a:t>
            </a:r>
          </a:p>
        </p:txBody>
      </p:sp>
      <p:sp>
        <p:nvSpPr>
          <p:cNvPr id="62" name="文字版面配置區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rtlCol="0"/>
          <a:lstStyle>
            <a:lvl1pPr marL="0" indent="0">
              <a:buNone/>
              <a:defRPr lang="zh-TW" sz="1600">
                <a:latin typeface="+mn-ea"/>
                <a:ea typeface="+mn-ea"/>
              </a:defRPr>
            </a:lvl1pPr>
          </a:lstStyle>
          <a:p>
            <a:pPr lvl="0" rtl="0"/>
            <a:r>
              <a:rPr lang="zh-TW" altLang="en-US" noProof="0"/>
              <a:t>按一下以編輯母片文字樣式</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defPPr>
              <a:defRPr lang="zh-TW"/>
            </a:defPPr>
          </a:lstStyle>
          <a:p>
            <a:pPr rtl="0"/>
            <a:r>
              <a:rPr lang="zh-TW"/>
              <a:t>按一下以編輯母片標題樣式</a:t>
            </a:r>
          </a:p>
        </p:txBody>
      </p:sp>
      <p:sp>
        <p:nvSpPr>
          <p:cNvPr id="3" name="文字預留位置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zh-TW"/>
            </a:def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p>
        </p:txBody>
      </p:sp>
      <p:sp>
        <p:nvSpPr>
          <p:cNvPr id="4" name="日期版面配置區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lang="zh-TW" sz="1000">
                <a:solidFill>
                  <a:schemeClr val="tx1"/>
                </a:solidFill>
                <a:latin typeface="+mj-ea"/>
                <a:ea typeface="+mj-ea"/>
              </a:defRPr>
            </a:lvl1pPr>
          </a:lstStyle>
          <a:p>
            <a:pPr rtl="0"/>
            <a:r>
              <a:rPr lang="zh-TW"/>
              <a:t>20XX 年</a:t>
            </a:r>
          </a:p>
        </p:txBody>
      </p:sp>
      <p:sp>
        <p:nvSpPr>
          <p:cNvPr id="5" name="頁尾版面配置區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lang="zh-TW" sz="1000">
                <a:solidFill>
                  <a:schemeClr val="tx1"/>
                </a:solidFill>
                <a:latin typeface="+mj-ea"/>
                <a:ea typeface="+mj-ea"/>
              </a:defRPr>
            </a:lvl1pPr>
          </a:lstStyle>
          <a:p>
            <a:pPr rtl="0"/>
            <a:r>
              <a:rPr lang="zh-TW"/>
              <a:t>簡報標題</a:t>
            </a:r>
          </a:p>
        </p:txBody>
      </p:sp>
      <p:sp>
        <p:nvSpPr>
          <p:cNvPr id="6" name="投影片編號預留位置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lang="zh-TW" sz="1000">
                <a:solidFill>
                  <a:schemeClr val="tx1"/>
                </a:solidFill>
                <a:latin typeface="+mj-ea"/>
                <a:ea typeface="+mj-ea"/>
              </a:defRPr>
            </a:lvl1pPr>
          </a:lstStyle>
          <a:p>
            <a:pPr rtl="0"/>
            <a:fld id="{8D0AFDD5-844D-364D-8AEC-50CF4D36D55D}" type="slidenum">
              <a:rPr lang="zh-TW" smtClean="0"/>
              <a:pPr/>
              <a:t>‹#›</a:t>
            </a:fld>
            <a:endParaRPr lang="zh-TW" dirty="0"/>
          </a:p>
        </p:txBody>
      </p:sp>
      <p:cxnSp>
        <p:nvCxnSpPr>
          <p:cNvPr id="8" name="直線接點​​(S)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S)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S)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lang="zh-TW" sz="6000" kern="1200">
          <a:solidFill>
            <a:schemeClr val="tx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TW"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TW"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TW"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TW"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TW"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TW" sz="1800" kern="1200">
          <a:solidFill>
            <a:schemeClr val="tx1"/>
          </a:solidFill>
          <a:latin typeface="+mn-ea"/>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TW" sz="1800" kern="1200">
          <a:solidFill>
            <a:schemeClr val="tx1"/>
          </a:solidFill>
          <a:latin typeface="+mn-ea"/>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TW" sz="1800" kern="1200">
          <a:solidFill>
            <a:schemeClr val="tx1"/>
          </a:solidFill>
          <a:latin typeface="+mn-ea"/>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TW" sz="1800" kern="1200">
          <a:solidFill>
            <a:schemeClr val="tx1"/>
          </a:solidFill>
          <a:latin typeface="+mn-ea"/>
          <a:ea typeface="+mn-ea"/>
          <a:cs typeface="+mn-cs"/>
        </a:defRPr>
      </a:lvl9pPr>
    </p:bodyStyle>
    <p:otherStyle>
      <a:defPPr>
        <a:defRPr lang="zh-TW"/>
      </a:defPPr>
      <a:lvl1pPr marL="0" algn="l" defTabSz="914400" rtl="0" eaLnBrk="1" latinLnBrk="0" hangingPunct="1">
        <a:defRPr lang="zh-TW" sz="1800" kern="1200">
          <a:solidFill>
            <a:schemeClr val="tx1"/>
          </a:solidFill>
          <a:latin typeface="+mn-ea"/>
          <a:ea typeface="+mn-ea"/>
          <a:cs typeface="+mn-cs"/>
        </a:defRPr>
      </a:lvl1pPr>
      <a:lvl2pPr marL="457200" algn="l" defTabSz="914400" rtl="0" eaLnBrk="1" latinLnBrk="0" hangingPunct="1">
        <a:defRPr lang="zh-TW" sz="1800" kern="1200">
          <a:solidFill>
            <a:schemeClr val="tx1"/>
          </a:solidFill>
          <a:latin typeface="+mn-ea"/>
          <a:ea typeface="+mn-ea"/>
          <a:cs typeface="+mn-cs"/>
        </a:defRPr>
      </a:lvl2pPr>
      <a:lvl3pPr marL="914400" algn="l" defTabSz="914400" rtl="0" eaLnBrk="1" latinLnBrk="0" hangingPunct="1">
        <a:defRPr lang="zh-TW" sz="1800" kern="1200">
          <a:solidFill>
            <a:schemeClr val="tx1"/>
          </a:solidFill>
          <a:latin typeface="+mn-ea"/>
          <a:ea typeface="+mn-ea"/>
          <a:cs typeface="+mn-cs"/>
        </a:defRPr>
      </a:lvl3pPr>
      <a:lvl4pPr marL="1371600" algn="l" defTabSz="914400" rtl="0" eaLnBrk="1" latinLnBrk="0" hangingPunct="1">
        <a:defRPr lang="zh-TW" sz="1800" kern="1200">
          <a:solidFill>
            <a:schemeClr val="tx1"/>
          </a:solidFill>
          <a:latin typeface="+mn-ea"/>
          <a:ea typeface="+mn-ea"/>
          <a:cs typeface="+mn-cs"/>
        </a:defRPr>
      </a:lvl4pPr>
      <a:lvl5pPr marL="1828800" algn="l" defTabSz="914400" rtl="0" eaLnBrk="1" latinLnBrk="0" hangingPunct="1">
        <a:defRPr lang="zh-TW" sz="1800" kern="1200">
          <a:solidFill>
            <a:schemeClr val="tx1"/>
          </a:solidFill>
          <a:latin typeface="+mn-ea"/>
          <a:ea typeface="+mn-ea"/>
          <a:cs typeface="+mn-cs"/>
        </a:defRPr>
      </a:lvl5pPr>
      <a:lvl6pPr marL="2286000" algn="l" defTabSz="914400" rtl="0" eaLnBrk="1" latinLnBrk="0" hangingPunct="1">
        <a:defRPr lang="zh-TW" sz="1800" kern="1200">
          <a:solidFill>
            <a:schemeClr val="tx1"/>
          </a:solidFill>
          <a:latin typeface="+mn-ea"/>
          <a:ea typeface="+mn-ea"/>
          <a:cs typeface="+mn-cs"/>
        </a:defRPr>
      </a:lvl6pPr>
      <a:lvl7pPr marL="2743200" algn="l" defTabSz="914400" rtl="0" eaLnBrk="1" latinLnBrk="0" hangingPunct="1">
        <a:defRPr lang="zh-TW" sz="1800" kern="1200">
          <a:solidFill>
            <a:schemeClr val="tx1"/>
          </a:solidFill>
          <a:latin typeface="+mn-ea"/>
          <a:ea typeface="+mn-ea"/>
          <a:cs typeface="+mn-cs"/>
        </a:defRPr>
      </a:lvl7pPr>
      <a:lvl8pPr marL="3200400" algn="l" defTabSz="914400" rtl="0" eaLnBrk="1" latinLnBrk="0" hangingPunct="1">
        <a:defRPr lang="zh-TW" sz="1800" kern="1200">
          <a:solidFill>
            <a:schemeClr val="tx1"/>
          </a:solidFill>
          <a:latin typeface="+mn-ea"/>
          <a:ea typeface="+mn-ea"/>
          <a:cs typeface="+mn-cs"/>
        </a:defRPr>
      </a:lvl8pPr>
      <a:lvl9pPr marL="3657600" algn="l" defTabSz="914400" rtl="0" eaLnBrk="1" latinLnBrk="0" hangingPunct="1">
        <a:defRPr lang="zh-TW" sz="1800" kern="1200">
          <a:solidFill>
            <a:schemeClr val="tx1"/>
          </a:solidFill>
          <a:latin typeface="+mn-ea"/>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1.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6.png"/><Relationship Id="rId11" Type="http://schemas.openxmlformats.org/officeDocument/2006/relationships/image" Target="../media/image19.png"/><Relationship Id="rId5" Type="http://schemas.openxmlformats.org/officeDocument/2006/relationships/image" Target="../media/image5.svg"/><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sv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6.xml"/><Relationship Id="rId6" Type="http://schemas.openxmlformats.org/officeDocument/2006/relationships/image" Target="../media/image18.png"/><Relationship Id="rId11" Type="http://schemas.openxmlformats.org/officeDocument/2006/relationships/image" Target="../media/image3.svg"/><Relationship Id="rId5" Type="http://schemas.openxmlformats.org/officeDocument/2006/relationships/image" Target="../media/image11.svg"/><Relationship Id="rId15" Type="http://schemas.openxmlformats.org/officeDocument/2006/relationships/image" Target="../media/image7.sv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21.png"/><Relationship Id="rId1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2.png"/><Relationship Id="rId16"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7.png"/><Relationship Id="rId1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15.svg"/><Relationship Id="rId10"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標題 22">
            <a:extLst>
              <a:ext uri="{FF2B5EF4-FFF2-40B4-BE49-F238E27FC236}">
                <a16:creationId xmlns:a16="http://schemas.microsoft.com/office/drawing/2014/main" id="{A4F37AB6-4681-D744-2F89-2949D08676DC}"/>
              </a:ext>
            </a:extLst>
          </p:cNvPr>
          <p:cNvSpPr>
            <a:spLocks noGrp="1"/>
          </p:cNvSpPr>
          <p:nvPr>
            <p:ph type="ctrTitle"/>
          </p:nvPr>
        </p:nvSpPr>
        <p:spPr/>
        <p:txBody>
          <a:bodyPr rtlCol="0"/>
          <a:lstStyle>
            <a:defPPr>
              <a:defRPr lang="zh-TW"/>
            </a:defPPr>
          </a:lstStyle>
          <a:p>
            <a:pPr rtl="0"/>
            <a:r>
              <a:rPr lang="zh-TW" altLang="en-US" sz="4000" dirty="0"/>
              <a:t>論文討論</a:t>
            </a:r>
            <a:endParaRPr lang="zh-TW" sz="4000" dirty="0"/>
          </a:p>
        </p:txBody>
      </p:sp>
      <p:sp>
        <p:nvSpPr>
          <p:cNvPr id="26" name="副標題 25">
            <a:extLst>
              <a:ext uri="{FF2B5EF4-FFF2-40B4-BE49-F238E27FC236}">
                <a16:creationId xmlns:a16="http://schemas.microsoft.com/office/drawing/2014/main" id="{06930851-3EE7-5B25-F590-CCB7467A2094}"/>
              </a:ext>
            </a:extLst>
          </p:cNvPr>
          <p:cNvSpPr>
            <a:spLocks noGrp="1"/>
          </p:cNvSpPr>
          <p:nvPr>
            <p:ph type="subTitle" idx="1"/>
          </p:nvPr>
        </p:nvSpPr>
        <p:spPr/>
        <p:txBody>
          <a:bodyPr rtlCol="0"/>
          <a:lstStyle>
            <a:defPPr>
              <a:defRPr lang="zh-TW"/>
            </a:defPPr>
          </a:lstStyle>
          <a:p>
            <a:pPr rtl="0"/>
            <a:r>
              <a:rPr lang="en-US" altLang="zh-TW" dirty="0"/>
              <a:t>Hubert</a:t>
            </a:r>
            <a:endParaRPr lang="zh-TW" dirty="0"/>
          </a:p>
        </p:txBody>
      </p:sp>
      <p:pic>
        <p:nvPicPr>
          <p:cNvPr id="37" name="圖片版面配置區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a:blip r:embed="rId3"/>
          <a:srcRect l="20824" r="20824"/>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實驗 </a:t>
            </a:r>
            <a:r>
              <a:rPr lang="en-US" altLang="zh-TW" sz="4000" dirty="0"/>
              <a:t>- MTM Stop</a:t>
            </a:r>
            <a:endParaRPr lang="zh-TW" altLang="en-US" sz="4000" dirty="0"/>
          </a:p>
        </p:txBody>
      </p:sp>
      <p:sp>
        <p:nvSpPr>
          <p:cNvPr id="3" name="文字方塊 2">
            <a:extLst>
              <a:ext uri="{FF2B5EF4-FFF2-40B4-BE49-F238E27FC236}">
                <a16:creationId xmlns:a16="http://schemas.microsoft.com/office/drawing/2014/main" id="{94A15BA7-588F-F214-9E20-BF07CBD90C7C}"/>
              </a:ext>
            </a:extLst>
          </p:cNvPr>
          <p:cNvSpPr txBox="1"/>
          <p:nvPr/>
        </p:nvSpPr>
        <p:spPr>
          <a:xfrm>
            <a:off x="634354" y="1166195"/>
            <a:ext cx="10007577" cy="1156855"/>
          </a:xfrm>
          <a:prstGeom prst="rect">
            <a:avLst/>
          </a:prstGeom>
          <a:noFill/>
        </p:spPr>
        <p:txBody>
          <a:bodyPr wrap="square" rtlCol="0">
            <a:spAutoFit/>
          </a:bodyPr>
          <a:lstStyle/>
          <a:p>
            <a:pPr algn="just">
              <a:lnSpc>
                <a:spcPct val="150000"/>
              </a:lnSpc>
            </a:pPr>
            <a:r>
              <a:rPr lang="zh-TW" altLang="en-US" sz="1600" dirty="0">
                <a:solidFill>
                  <a:srgbClr val="000000"/>
                </a:solidFill>
                <a:ea typeface="微軟正黑體" panose="020B0604030504040204" pitchFamily="34" charset="-120"/>
              </a:rPr>
              <a:t>測試添加不同的止損機制，是否可以獲得更好的利潤。如果止損機制有效，它會反映出金融市場中的動能效應。當價格朝相反方向移動時，止損機制就會被啟動。如果止損機制確實能夠減少整體損失，這意味著平均而言，價格在止損點之後會繼續朝相反的方向前進。</a:t>
            </a:r>
            <a:endParaRPr lang="en-US" altLang="zh-TW" sz="1600" dirty="0">
              <a:solidFill>
                <a:srgbClr val="000000"/>
              </a:solidFill>
              <a:ea typeface="微軟正黑體" panose="020B0604030504040204" pitchFamily="34" charset="-120"/>
            </a:endParaRPr>
          </a:p>
        </p:txBody>
      </p:sp>
      <p:grpSp>
        <p:nvGrpSpPr>
          <p:cNvPr id="20" name="群組 19">
            <a:extLst>
              <a:ext uri="{FF2B5EF4-FFF2-40B4-BE49-F238E27FC236}">
                <a16:creationId xmlns:a16="http://schemas.microsoft.com/office/drawing/2014/main" id="{E8014941-7E69-8D00-7454-33C37A4AC74C}"/>
              </a:ext>
            </a:extLst>
          </p:cNvPr>
          <p:cNvGrpSpPr/>
          <p:nvPr/>
        </p:nvGrpSpPr>
        <p:grpSpPr>
          <a:xfrm>
            <a:off x="752669" y="4967064"/>
            <a:ext cx="3029928" cy="1346972"/>
            <a:chOff x="714220" y="2251042"/>
            <a:chExt cx="3029928" cy="1346972"/>
          </a:xfrm>
        </p:grpSpPr>
        <p:sp>
          <p:nvSpPr>
            <p:cNvPr id="21" name="文字方塊 20">
              <a:extLst>
                <a:ext uri="{FF2B5EF4-FFF2-40B4-BE49-F238E27FC236}">
                  <a16:creationId xmlns:a16="http://schemas.microsoft.com/office/drawing/2014/main" id="{37A6F86A-307A-754A-92FC-623CDD076679}"/>
                </a:ext>
              </a:extLst>
            </p:cNvPr>
            <p:cNvSpPr txBox="1"/>
            <p:nvPr/>
          </p:nvSpPr>
          <p:spPr>
            <a:xfrm>
              <a:off x="714220" y="2251042"/>
              <a:ext cx="3029928" cy="1346972"/>
            </a:xfrm>
            <a:prstGeom prst="rect">
              <a:avLst/>
            </a:prstGeom>
            <a:noFill/>
          </p:spPr>
          <p:txBody>
            <a:bodyPr wrap="square" rtlCol="0">
              <a:spAutoFit/>
            </a:bodyPr>
            <a:lstStyle/>
            <a:p>
              <a:pPr algn="just">
                <a:lnSpc>
                  <a:spcPct val="150000"/>
                </a:lnSpc>
              </a:pPr>
              <a:r>
                <a:rPr lang="zh-TW" altLang="en-US" sz="1400" dirty="0">
                  <a:solidFill>
                    <a:srgbClr val="FF0000"/>
                  </a:solidFill>
                  <a:ea typeface="微軟正黑體" panose="020B0604030504040204" pitchFamily="34" charset="-120"/>
                </a:rPr>
                <a:t>   紅色線 </a:t>
              </a:r>
              <a:r>
                <a:rPr lang="en-US" altLang="zh-TW" sz="1400" dirty="0">
                  <a:solidFill>
                    <a:srgbClr val="FF0000"/>
                  </a:solidFill>
                  <a:ea typeface="微軟正黑體" panose="020B0604030504040204" pitchFamily="34" charset="-120"/>
                </a:rPr>
                <a:t>=</a:t>
              </a:r>
              <a:r>
                <a:rPr lang="zh-TW" altLang="en-US" sz="1400" dirty="0">
                  <a:solidFill>
                    <a:srgbClr val="FF0000"/>
                  </a:solidFill>
                  <a:ea typeface="微軟正黑體" panose="020B0604030504040204" pitchFamily="34" charset="-120"/>
                </a:rPr>
                <a:t> 市場價格</a:t>
              </a:r>
              <a:endParaRPr lang="en-US" altLang="zh-TW" sz="1400" dirty="0">
                <a:solidFill>
                  <a:srgbClr val="FF0000"/>
                </a:solidFill>
                <a:ea typeface="微軟正黑體" panose="020B0604030504040204" pitchFamily="34" charset="-120"/>
              </a:endParaRPr>
            </a:p>
            <a:p>
              <a:pPr algn="just">
                <a:lnSpc>
                  <a:spcPct val="150000"/>
                </a:lnSpc>
              </a:pPr>
              <a:r>
                <a:rPr lang="en-US" altLang="zh-TW" sz="1400" dirty="0">
                  <a:solidFill>
                    <a:srgbClr val="FF0000"/>
                  </a:solidFill>
                  <a:ea typeface="微軟正黑體" panose="020B0604030504040204" pitchFamily="34" charset="-120"/>
                </a:rPr>
                <a:t>   </a:t>
              </a:r>
              <a:r>
                <a:rPr lang="zh-TW" altLang="en-US" sz="1400" dirty="0">
                  <a:solidFill>
                    <a:srgbClr val="FF0000"/>
                  </a:solidFill>
                  <a:ea typeface="微軟正黑體" panose="020B0604030504040204" pitchFamily="34" charset="-120"/>
                </a:rPr>
                <a:t>紅色區域 </a:t>
              </a:r>
              <a:r>
                <a:rPr lang="en-US" altLang="zh-TW" sz="1400" dirty="0">
                  <a:solidFill>
                    <a:srgbClr val="FF0000"/>
                  </a:solidFill>
                  <a:ea typeface="微軟正黑體" panose="020B0604030504040204" pitchFamily="34" charset="-120"/>
                </a:rPr>
                <a:t>=</a:t>
              </a:r>
              <a:r>
                <a:rPr lang="zh-TW" altLang="en-US" sz="1400" dirty="0">
                  <a:solidFill>
                    <a:srgbClr val="FF0000"/>
                  </a:solidFill>
                  <a:ea typeface="微軟正黑體" panose="020B0604030504040204" pitchFamily="34" charset="-120"/>
                </a:rPr>
                <a:t> 累積盈利</a:t>
              </a:r>
              <a:endParaRPr lang="en-US" altLang="zh-TW" sz="1600" dirty="0">
                <a:solidFill>
                  <a:srgbClr val="FF0000"/>
                </a:solidFill>
                <a:ea typeface="微軟正黑體" panose="020B0604030504040204" pitchFamily="34" charset="-120"/>
              </a:endParaRPr>
            </a:p>
            <a:p>
              <a:pPr algn="just">
                <a:lnSpc>
                  <a:spcPct val="150000"/>
                </a:lnSpc>
              </a:pPr>
              <a:r>
                <a:rPr lang="en-US" altLang="zh-TW" sz="1400" dirty="0">
                  <a:solidFill>
                    <a:srgbClr val="00B050"/>
                  </a:solidFill>
                  <a:ea typeface="微軟正黑體" panose="020B0604030504040204" pitchFamily="34" charset="-120"/>
                </a:rPr>
                <a:t>   </a:t>
              </a:r>
              <a:r>
                <a:rPr lang="zh-TW" altLang="en-US" sz="1400" dirty="0">
                  <a:solidFill>
                    <a:srgbClr val="00B050"/>
                  </a:solidFill>
                  <a:ea typeface="微軟正黑體" panose="020B0604030504040204" pitchFamily="34" charset="-120"/>
                </a:rPr>
                <a:t>綠色區域 </a:t>
              </a:r>
              <a:r>
                <a:rPr lang="en-US" altLang="zh-TW" sz="1400" dirty="0">
                  <a:solidFill>
                    <a:srgbClr val="00B050"/>
                  </a:solidFill>
                  <a:ea typeface="微軟正黑體" panose="020B0604030504040204" pitchFamily="34" charset="-120"/>
                </a:rPr>
                <a:t>=</a:t>
              </a:r>
              <a:r>
                <a:rPr lang="zh-TW" altLang="en-US" sz="1400" dirty="0">
                  <a:solidFill>
                    <a:srgbClr val="00B050"/>
                  </a:solidFill>
                  <a:ea typeface="微軟正黑體" panose="020B0604030504040204" pitchFamily="34" charset="-120"/>
                </a:rPr>
                <a:t> 累積回撤</a:t>
              </a:r>
              <a:endParaRPr lang="en-US" altLang="zh-TW" sz="1400" dirty="0">
                <a:solidFill>
                  <a:srgbClr val="00B050"/>
                </a:solidFill>
                <a:ea typeface="微軟正黑體" panose="020B0604030504040204" pitchFamily="34" charset="-120"/>
              </a:endParaRPr>
            </a:p>
            <a:p>
              <a:pPr algn="just">
                <a:lnSpc>
                  <a:spcPct val="150000"/>
                </a:lnSpc>
              </a:pPr>
              <a:r>
                <a:rPr lang="zh-TW" altLang="en-US" sz="1400" dirty="0">
                  <a:solidFill>
                    <a:srgbClr val="00B050"/>
                  </a:solidFill>
                  <a:ea typeface="微軟正黑體" panose="020B0604030504040204" pitchFamily="34" charset="-120"/>
                </a:rPr>
                <a:t>   </a:t>
              </a:r>
              <a:r>
                <a:rPr lang="zh-TW" altLang="en-US" sz="1400" dirty="0">
                  <a:solidFill>
                    <a:srgbClr val="7030A0"/>
                  </a:solidFill>
                  <a:ea typeface="微軟正黑體" panose="020B0604030504040204" pitchFamily="34" charset="-120"/>
                </a:rPr>
                <a:t>紫色</a:t>
              </a:r>
              <a:r>
                <a:rPr lang="en-US" altLang="zh-TW" sz="1400" dirty="0">
                  <a:solidFill>
                    <a:srgbClr val="7030A0"/>
                  </a:solidFill>
                  <a:ea typeface="微軟正黑體" panose="020B0604030504040204" pitchFamily="34" charset="-120"/>
                </a:rPr>
                <a:t>x</a:t>
              </a:r>
              <a:r>
                <a:rPr lang="zh-TW" altLang="en-US" sz="1400" dirty="0">
                  <a:solidFill>
                    <a:srgbClr val="7030A0"/>
                  </a:solidFill>
                  <a:ea typeface="微軟正黑體" panose="020B0604030504040204" pitchFamily="34" charset="-120"/>
                </a:rPr>
                <a:t> </a:t>
              </a:r>
              <a:r>
                <a:rPr lang="en-US" altLang="zh-TW" sz="1400" dirty="0">
                  <a:solidFill>
                    <a:srgbClr val="7030A0"/>
                  </a:solidFill>
                  <a:ea typeface="微軟正黑體" panose="020B0604030504040204" pitchFamily="34" charset="-120"/>
                </a:rPr>
                <a:t>=</a:t>
              </a:r>
              <a:r>
                <a:rPr lang="zh-TW" altLang="en-US" sz="1400" dirty="0">
                  <a:solidFill>
                    <a:srgbClr val="7030A0"/>
                  </a:solidFill>
                  <a:ea typeface="微軟正黑體" panose="020B0604030504040204" pitchFamily="34" charset="-120"/>
                </a:rPr>
                <a:t> 最大累積盈利的時間點</a:t>
              </a:r>
              <a:endParaRPr lang="en-US" altLang="zh-TW" sz="1200" dirty="0">
                <a:solidFill>
                  <a:srgbClr val="7030A0"/>
                </a:solidFill>
                <a:ea typeface="微軟正黑體" panose="020B0604030504040204" pitchFamily="34" charset="-120"/>
              </a:endParaRPr>
            </a:p>
          </p:txBody>
        </p:sp>
        <p:pic>
          <p:nvPicPr>
            <p:cNvPr id="22" name="圖形 21" descr="哈維球 100% 以實心填滿">
              <a:extLst>
                <a:ext uri="{FF2B5EF4-FFF2-40B4-BE49-F238E27FC236}">
                  <a16:creationId xmlns:a16="http://schemas.microsoft.com/office/drawing/2014/main" id="{2684C192-E339-7C44-830B-C3C1B3A3D4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23579" y="2397993"/>
              <a:ext cx="144000" cy="144000"/>
            </a:xfrm>
            <a:prstGeom prst="rect">
              <a:avLst/>
            </a:prstGeom>
          </p:spPr>
        </p:pic>
        <p:pic>
          <p:nvPicPr>
            <p:cNvPr id="23" name="圖形 22" descr="哈維球 100% 以實心填滿">
              <a:extLst>
                <a:ext uri="{FF2B5EF4-FFF2-40B4-BE49-F238E27FC236}">
                  <a16:creationId xmlns:a16="http://schemas.microsoft.com/office/drawing/2014/main" id="{793CD3B0-D371-B14A-5CB8-BF5D158921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23579" y="2718457"/>
              <a:ext cx="144000" cy="144000"/>
            </a:xfrm>
            <a:prstGeom prst="rect">
              <a:avLst/>
            </a:prstGeom>
          </p:spPr>
        </p:pic>
        <p:pic>
          <p:nvPicPr>
            <p:cNvPr id="24" name="圖形 23" descr="哈維球 100% 以實心填滿">
              <a:extLst>
                <a:ext uri="{FF2B5EF4-FFF2-40B4-BE49-F238E27FC236}">
                  <a16:creationId xmlns:a16="http://schemas.microsoft.com/office/drawing/2014/main" id="{59DBC8D0-7C49-EFE5-3719-AA26862281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23579" y="3043695"/>
              <a:ext cx="144000" cy="144000"/>
            </a:xfrm>
            <a:prstGeom prst="rect">
              <a:avLst/>
            </a:prstGeom>
          </p:spPr>
        </p:pic>
        <p:pic>
          <p:nvPicPr>
            <p:cNvPr id="25" name="圖形 24" descr="哈維球 100% 以實心填滿">
              <a:extLst>
                <a:ext uri="{FF2B5EF4-FFF2-40B4-BE49-F238E27FC236}">
                  <a16:creationId xmlns:a16="http://schemas.microsoft.com/office/drawing/2014/main" id="{AE1E6657-91D1-79F2-7AF3-00A8D120EF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723579" y="3368933"/>
              <a:ext cx="144000" cy="144000"/>
            </a:xfrm>
            <a:prstGeom prst="rect">
              <a:avLst/>
            </a:prstGeom>
          </p:spPr>
        </p:pic>
      </p:grpSp>
      <p:grpSp>
        <p:nvGrpSpPr>
          <p:cNvPr id="29" name="群組 28">
            <a:extLst>
              <a:ext uri="{FF2B5EF4-FFF2-40B4-BE49-F238E27FC236}">
                <a16:creationId xmlns:a16="http://schemas.microsoft.com/office/drawing/2014/main" id="{406FD5E3-87D1-22A2-51BF-210B378F9B1C}"/>
              </a:ext>
            </a:extLst>
          </p:cNvPr>
          <p:cNvGrpSpPr/>
          <p:nvPr/>
        </p:nvGrpSpPr>
        <p:grpSpPr>
          <a:xfrm>
            <a:off x="4835926" y="2690047"/>
            <a:ext cx="3359036" cy="3689807"/>
            <a:chOff x="5094295" y="2970098"/>
            <a:chExt cx="3359036" cy="3689807"/>
          </a:xfrm>
        </p:grpSpPr>
        <p:pic>
          <p:nvPicPr>
            <p:cNvPr id="9" name="圖片 8">
              <a:extLst>
                <a:ext uri="{FF2B5EF4-FFF2-40B4-BE49-F238E27FC236}">
                  <a16:creationId xmlns:a16="http://schemas.microsoft.com/office/drawing/2014/main" id="{A130948C-F845-26E0-C0DA-901CA230267E}"/>
                </a:ext>
              </a:extLst>
            </p:cNvPr>
            <p:cNvPicPr>
              <a:picLocks noChangeAspect="1"/>
            </p:cNvPicPr>
            <p:nvPr/>
          </p:nvPicPr>
          <p:blipFill>
            <a:blip r:embed="rId8"/>
            <a:stretch>
              <a:fillRect/>
            </a:stretch>
          </p:blipFill>
          <p:spPr>
            <a:xfrm>
              <a:off x="5094295" y="2970098"/>
              <a:ext cx="3359035" cy="2881328"/>
            </a:xfrm>
            <a:prstGeom prst="rect">
              <a:avLst/>
            </a:prstGeom>
          </p:spPr>
        </p:pic>
        <p:pic>
          <p:nvPicPr>
            <p:cNvPr id="27" name="圖片 26">
              <a:extLst>
                <a:ext uri="{FF2B5EF4-FFF2-40B4-BE49-F238E27FC236}">
                  <a16:creationId xmlns:a16="http://schemas.microsoft.com/office/drawing/2014/main" id="{7EDD663A-82FF-2740-165F-20DE9B370F08}"/>
                </a:ext>
              </a:extLst>
            </p:cNvPr>
            <p:cNvPicPr>
              <a:picLocks noChangeAspect="1"/>
            </p:cNvPicPr>
            <p:nvPr/>
          </p:nvPicPr>
          <p:blipFill>
            <a:blip r:embed="rId9"/>
            <a:stretch>
              <a:fillRect/>
            </a:stretch>
          </p:blipFill>
          <p:spPr>
            <a:xfrm>
              <a:off x="5094296" y="5817497"/>
              <a:ext cx="3359035" cy="842408"/>
            </a:xfrm>
            <a:prstGeom prst="rect">
              <a:avLst/>
            </a:prstGeom>
          </p:spPr>
        </p:pic>
      </p:grpSp>
      <p:grpSp>
        <p:nvGrpSpPr>
          <p:cNvPr id="34" name="群組 33">
            <a:extLst>
              <a:ext uri="{FF2B5EF4-FFF2-40B4-BE49-F238E27FC236}">
                <a16:creationId xmlns:a16="http://schemas.microsoft.com/office/drawing/2014/main" id="{DFCB00EA-7854-CF6E-090C-E73FA5705BA6}"/>
              </a:ext>
            </a:extLst>
          </p:cNvPr>
          <p:cNvGrpSpPr/>
          <p:nvPr/>
        </p:nvGrpSpPr>
        <p:grpSpPr>
          <a:xfrm>
            <a:off x="8502023" y="2690046"/>
            <a:ext cx="3359034" cy="3689808"/>
            <a:chOff x="8769418" y="2645775"/>
            <a:chExt cx="3359034" cy="3689808"/>
          </a:xfrm>
        </p:grpSpPr>
        <p:pic>
          <p:nvPicPr>
            <p:cNvPr id="31" name="圖片 30">
              <a:extLst>
                <a:ext uri="{FF2B5EF4-FFF2-40B4-BE49-F238E27FC236}">
                  <a16:creationId xmlns:a16="http://schemas.microsoft.com/office/drawing/2014/main" id="{4CA147A2-AF92-D616-2D99-56869350951B}"/>
                </a:ext>
              </a:extLst>
            </p:cNvPr>
            <p:cNvPicPr>
              <a:picLocks noChangeAspect="1"/>
            </p:cNvPicPr>
            <p:nvPr/>
          </p:nvPicPr>
          <p:blipFill>
            <a:blip r:embed="rId10"/>
            <a:stretch>
              <a:fillRect/>
            </a:stretch>
          </p:blipFill>
          <p:spPr>
            <a:xfrm>
              <a:off x="8769418" y="2645775"/>
              <a:ext cx="3359034" cy="2883463"/>
            </a:xfrm>
            <a:prstGeom prst="rect">
              <a:avLst/>
            </a:prstGeom>
          </p:spPr>
        </p:pic>
        <p:pic>
          <p:nvPicPr>
            <p:cNvPr id="33" name="圖片 32">
              <a:extLst>
                <a:ext uri="{FF2B5EF4-FFF2-40B4-BE49-F238E27FC236}">
                  <a16:creationId xmlns:a16="http://schemas.microsoft.com/office/drawing/2014/main" id="{72D9F68A-0B81-AD1C-CFDB-2C747A0FED7A}"/>
                </a:ext>
              </a:extLst>
            </p:cNvPr>
            <p:cNvPicPr>
              <a:picLocks noChangeAspect="1"/>
            </p:cNvPicPr>
            <p:nvPr/>
          </p:nvPicPr>
          <p:blipFill rotWithShape="1">
            <a:blip r:embed="rId11"/>
            <a:srcRect b="4463"/>
            <a:stretch/>
          </p:blipFill>
          <p:spPr>
            <a:xfrm>
              <a:off x="8769418" y="5499273"/>
              <a:ext cx="3359034" cy="836310"/>
            </a:xfrm>
            <a:prstGeom prst="rect">
              <a:avLst/>
            </a:prstGeom>
          </p:spPr>
        </p:pic>
      </p:grpSp>
      <p:grpSp>
        <p:nvGrpSpPr>
          <p:cNvPr id="38" name="群組 37">
            <a:extLst>
              <a:ext uri="{FF2B5EF4-FFF2-40B4-BE49-F238E27FC236}">
                <a16:creationId xmlns:a16="http://schemas.microsoft.com/office/drawing/2014/main" id="{D77BEBAC-7E86-4EE5-96A8-822A31EC899C}"/>
              </a:ext>
            </a:extLst>
          </p:cNvPr>
          <p:cNvGrpSpPr/>
          <p:nvPr/>
        </p:nvGrpSpPr>
        <p:grpSpPr>
          <a:xfrm>
            <a:off x="5870505" y="2390253"/>
            <a:ext cx="1289875" cy="276999"/>
            <a:chOff x="5922665" y="2390253"/>
            <a:chExt cx="1289875" cy="276999"/>
          </a:xfrm>
        </p:grpSpPr>
        <p:pic>
          <p:nvPicPr>
            <p:cNvPr id="36" name="圖形 35" descr="播放 以實心填滿">
              <a:extLst>
                <a:ext uri="{FF2B5EF4-FFF2-40B4-BE49-F238E27FC236}">
                  <a16:creationId xmlns:a16="http://schemas.microsoft.com/office/drawing/2014/main" id="{B2FAE32B-ABF6-7936-2422-19F3EC282A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5922665" y="2437489"/>
              <a:ext cx="173335" cy="173335"/>
            </a:xfrm>
            <a:prstGeom prst="rect">
              <a:avLst/>
            </a:prstGeom>
          </p:spPr>
        </p:pic>
        <p:sp>
          <p:nvSpPr>
            <p:cNvPr id="37" name="文字方塊 36">
              <a:extLst>
                <a:ext uri="{FF2B5EF4-FFF2-40B4-BE49-F238E27FC236}">
                  <a16:creationId xmlns:a16="http://schemas.microsoft.com/office/drawing/2014/main" id="{E350794D-E930-1094-AB32-CA3F412A58CD}"/>
                </a:ext>
              </a:extLst>
            </p:cNvPr>
            <p:cNvSpPr txBox="1"/>
            <p:nvPr/>
          </p:nvSpPr>
          <p:spPr>
            <a:xfrm>
              <a:off x="6066264" y="2390253"/>
              <a:ext cx="1146276" cy="276999"/>
            </a:xfrm>
            <a:prstGeom prst="rect">
              <a:avLst/>
            </a:prstGeom>
            <a:noFill/>
          </p:spPr>
          <p:txBody>
            <a:bodyPr wrap="none" rtlCol="0">
              <a:spAutoFit/>
            </a:bodyPr>
            <a:lstStyle/>
            <a:p>
              <a:r>
                <a:rPr lang="en-US" altLang="zh-TW" sz="1200" b="1" dirty="0"/>
                <a:t>MTM</a:t>
              </a:r>
              <a:r>
                <a:rPr lang="zh-TW" altLang="en-US" sz="1200" b="1" dirty="0"/>
                <a:t> </a:t>
              </a:r>
              <a:r>
                <a:rPr lang="en-US" altLang="zh-TW" sz="1200" b="1" dirty="0"/>
                <a:t>Stop-30</a:t>
              </a:r>
              <a:endParaRPr lang="zh-TW" altLang="en-US" sz="1200" b="1" dirty="0"/>
            </a:p>
          </p:txBody>
        </p:sp>
      </p:grpSp>
      <p:grpSp>
        <p:nvGrpSpPr>
          <p:cNvPr id="39" name="群組 38">
            <a:extLst>
              <a:ext uri="{FF2B5EF4-FFF2-40B4-BE49-F238E27FC236}">
                <a16:creationId xmlns:a16="http://schemas.microsoft.com/office/drawing/2014/main" id="{FA537A9D-C130-7F4F-59DF-7377E74FD1DC}"/>
              </a:ext>
            </a:extLst>
          </p:cNvPr>
          <p:cNvGrpSpPr/>
          <p:nvPr/>
        </p:nvGrpSpPr>
        <p:grpSpPr>
          <a:xfrm>
            <a:off x="9536602" y="2385656"/>
            <a:ext cx="1289875" cy="276999"/>
            <a:chOff x="5922665" y="2390253"/>
            <a:chExt cx="1289875" cy="276999"/>
          </a:xfrm>
        </p:grpSpPr>
        <p:pic>
          <p:nvPicPr>
            <p:cNvPr id="40" name="圖形 39" descr="播放 以實心填滿">
              <a:extLst>
                <a:ext uri="{FF2B5EF4-FFF2-40B4-BE49-F238E27FC236}">
                  <a16:creationId xmlns:a16="http://schemas.microsoft.com/office/drawing/2014/main" id="{E4FCA23C-C537-C10D-A55C-4A46CE6320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5922665" y="2437489"/>
              <a:ext cx="173335" cy="173335"/>
            </a:xfrm>
            <a:prstGeom prst="rect">
              <a:avLst/>
            </a:prstGeom>
          </p:spPr>
        </p:pic>
        <p:sp>
          <p:nvSpPr>
            <p:cNvPr id="41" name="文字方塊 40">
              <a:extLst>
                <a:ext uri="{FF2B5EF4-FFF2-40B4-BE49-F238E27FC236}">
                  <a16:creationId xmlns:a16="http://schemas.microsoft.com/office/drawing/2014/main" id="{26E7ECD3-E6DE-EC5E-2611-1E837DA6FF06}"/>
                </a:ext>
              </a:extLst>
            </p:cNvPr>
            <p:cNvSpPr txBox="1"/>
            <p:nvPr/>
          </p:nvSpPr>
          <p:spPr>
            <a:xfrm>
              <a:off x="6066264" y="2390253"/>
              <a:ext cx="1146276" cy="276999"/>
            </a:xfrm>
            <a:prstGeom prst="rect">
              <a:avLst/>
            </a:prstGeom>
            <a:noFill/>
          </p:spPr>
          <p:txBody>
            <a:bodyPr wrap="none" rtlCol="0">
              <a:spAutoFit/>
            </a:bodyPr>
            <a:lstStyle/>
            <a:p>
              <a:r>
                <a:rPr lang="en-US" altLang="zh-TW" sz="1200" b="1" dirty="0"/>
                <a:t>MTM</a:t>
              </a:r>
              <a:r>
                <a:rPr lang="zh-TW" altLang="en-US" sz="1200" b="1" dirty="0"/>
                <a:t> </a:t>
              </a:r>
              <a:r>
                <a:rPr lang="en-US" altLang="zh-TW" sz="1200" b="1" dirty="0"/>
                <a:t>Stop-60</a:t>
              </a:r>
              <a:endParaRPr lang="zh-TW" altLang="en-US" sz="1200" b="1" dirty="0"/>
            </a:p>
          </p:txBody>
        </p:sp>
      </p:grpSp>
    </p:spTree>
    <p:extLst>
      <p:ext uri="{BB962C8B-B14F-4D97-AF65-F5344CB8AC3E}">
        <p14:creationId xmlns:p14="http://schemas.microsoft.com/office/powerpoint/2010/main" val="185074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實驗 </a:t>
            </a:r>
            <a:r>
              <a:rPr lang="en-US" altLang="zh-TW" sz="4000" dirty="0"/>
              <a:t>- MTM Stop</a:t>
            </a:r>
            <a:endParaRPr lang="zh-TW" altLang="en-US" sz="4000" dirty="0"/>
          </a:p>
        </p:txBody>
      </p:sp>
      <p:sp>
        <p:nvSpPr>
          <p:cNvPr id="3" name="文字方塊 2">
            <a:extLst>
              <a:ext uri="{FF2B5EF4-FFF2-40B4-BE49-F238E27FC236}">
                <a16:creationId xmlns:a16="http://schemas.microsoft.com/office/drawing/2014/main" id="{94A15BA7-588F-F214-9E20-BF07CBD90C7C}"/>
              </a:ext>
            </a:extLst>
          </p:cNvPr>
          <p:cNvSpPr txBox="1"/>
          <p:nvPr/>
        </p:nvSpPr>
        <p:spPr>
          <a:xfrm>
            <a:off x="601347" y="1044622"/>
            <a:ext cx="8374634" cy="1346972"/>
          </a:xfrm>
          <a:prstGeom prst="rect">
            <a:avLst/>
          </a:prstGeom>
          <a:noFill/>
        </p:spPr>
        <p:txBody>
          <a:bodyPr wrap="square" rtlCol="0">
            <a:spAutoFit/>
          </a:bodyPr>
          <a:lstStyle/>
          <a:p>
            <a:pPr algn="just">
              <a:lnSpc>
                <a:spcPct val="150000"/>
              </a:lnSpc>
            </a:pPr>
            <a:r>
              <a:rPr lang="zh-TW" altLang="en-US" sz="1400" dirty="0">
                <a:solidFill>
                  <a:srgbClr val="000000"/>
                </a:solidFill>
                <a:ea typeface="微軟正黑體" panose="020B0604030504040204" pitchFamily="34" charset="-120"/>
              </a:rPr>
              <a:t>測試添加不同的止損機制，是否可以獲得更好的利潤。如果止損機制有效，它會反映出金融市場中的動能效應。當價格朝相反方向移動時，止損機制就會被啟動。如果止損機制確實能夠減少整體損失，這意味著平均而言，價格在止損點之後會繼續朝相反的方向前進。</a:t>
            </a:r>
            <a:r>
              <a:rPr lang="zh-TW" altLang="en-US" sz="1400" dirty="0">
                <a:solidFill>
                  <a:srgbClr val="000000"/>
                </a:solidFill>
                <a:highlight>
                  <a:srgbClr val="97EFD3"/>
                </a:highlight>
                <a:ea typeface="微軟正黑體" panose="020B0604030504040204" pitchFamily="34" charset="-120"/>
              </a:rPr>
              <a:t>以下比較表明了止損機制在提高交易性能方面是有效的，實驗結果顯示了市場的動能特徵。</a:t>
            </a:r>
            <a:endParaRPr lang="en-US" altLang="zh-TW" sz="1400" dirty="0">
              <a:solidFill>
                <a:srgbClr val="000000"/>
              </a:solidFill>
              <a:highlight>
                <a:srgbClr val="97EFD3"/>
              </a:highlight>
              <a:ea typeface="微軟正黑體" panose="020B0604030504040204" pitchFamily="34" charset="-120"/>
            </a:endParaRPr>
          </a:p>
        </p:txBody>
      </p:sp>
      <p:grpSp>
        <p:nvGrpSpPr>
          <p:cNvPr id="28" name="群組 27">
            <a:extLst>
              <a:ext uri="{FF2B5EF4-FFF2-40B4-BE49-F238E27FC236}">
                <a16:creationId xmlns:a16="http://schemas.microsoft.com/office/drawing/2014/main" id="{632DB315-E304-9133-70A2-6CB7659D58AC}"/>
              </a:ext>
            </a:extLst>
          </p:cNvPr>
          <p:cNvGrpSpPr/>
          <p:nvPr/>
        </p:nvGrpSpPr>
        <p:grpSpPr>
          <a:xfrm>
            <a:off x="750387" y="2402991"/>
            <a:ext cx="10691226" cy="3994198"/>
            <a:chOff x="408432" y="2476071"/>
            <a:chExt cx="10691226" cy="3994198"/>
          </a:xfrm>
        </p:grpSpPr>
        <p:grpSp>
          <p:nvGrpSpPr>
            <p:cNvPr id="6" name="群組 5">
              <a:extLst>
                <a:ext uri="{FF2B5EF4-FFF2-40B4-BE49-F238E27FC236}">
                  <a16:creationId xmlns:a16="http://schemas.microsoft.com/office/drawing/2014/main" id="{51E11C54-2C41-7EDC-68FF-91515DC915BC}"/>
                </a:ext>
              </a:extLst>
            </p:cNvPr>
            <p:cNvGrpSpPr/>
            <p:nvPr/>
          </p:nvGrpSpPr>
          <p:grpSpPr>
            <a:xfrm>
              <a:off x="408432" y="2476071"/>
              <a:ext cx="7025131" cy="3994198"/>
              <a:chOff x="4835926" y="2385656"/>
              <a:chExt cx="7025131" cy="3994198"/>
            </a:xfrm>
          </p:grpSpPr>
          <p:grpSp>
            <p:nvGrpSpPr>
              <p:cNvPr id="4" name="群組 3">
                <a:extLst>
                  <a:ext uri="{FF2B5EF4-FFF2-40B4-BE49-F238E27FC236}">
                    <a16:creationId xmlns:a16="http://schemas.microsoft.com/office/drawing/2014/main" id="{01C409D2-F4CB-A5B5-3C97-2C8E501954E3}"/>
                  </a:ext>
                </a:extLst>
              </p:cNvPr>
              <p:cNvGrpSpPr/>
              <p:nvPr/>
            </p:nvGrpSpPr>
            <p:grpSpPr>
              <a:xfrm>
                <a:off x="4835926" y="2390253"/>
                <a:ext cx="3359036" cy="3989601"/>
                <a:chOff x="4835926" y="2390253"/>
                <a:chExt cx="3359036" cy="3989601"/>
              </a:xfrm>
            </p:grpSpPr>
            <p:grpSp>
              <p:nvGrpSpPr>
                <p:cNvPr id="29" name="群組 28">
                  <a:extLst>
                    <a:ext uri="{FF2B5EF4-FFF2-40B4-BE49-F238E27FC236}">
                      <a16:creationId xmlns:a16="http://schemas.microsoft.com/office/drawing/2014/main" id="{406FD5E3-87D1-22A2-51BF-210B378F9B1C}"/>
                    </a:ext>
                  </a:extLst>
                </p:cNvPr>
                <p:cNvGrpSpPr/>
                <p:nvPr/>
              </p:nvGrpSpPr>
              <p:grpSpPr>
                <a:xfrm>
                  <a:off x="4835926" y="2690047"/>
                  <a:ext cx="3359036" cy="3689807"/>
                  <a:chOff x="5094295" y="2970098"/>
                  <a:chExt cx="3359036" cy="3689807"/>
                </a:xfrm>
              </p:grpSpPr>
              <p:pic>
                <p:nvPicPr>
                  <p:cNvPr id="9" name="圖片 8">
                    <a:extLst>
                      <a:ext uri="{FF2B5EF4-FFF2-40B4-BE49-F238E27FC236}">
                        <a16:creationId xmlns:a16="http://schemas.microsoft.com/office/drawing/2014/main" id="{A130948C-F845-26E0-C0DA-901CA230267E}"/>
                      </a:ext>
                    </a:extLst>
                  </p:cNvPr>
                  <p:cNvPicPr>
                    <a:picLocks noChangeAspect="1"/>
                  </p:cNvPicPr>
                  <p:nvPr/>
                </p:nvPicPr>
                <p:blipFill>
                  <a:blip r:embed="rId2"/>
                  <a:stretch>
                    <a:fillRect/>
                  </a:stretch>
                </p:blipFill>
                <p:spPr>
                  <a:xfrm>
                    <a:off x="5094295" y="2970098"/>
                    <a:ext cx="3359035" cy="2881328"/>
                  </a:xfrm>
                  <a:prstGeom prst="rect">
                    <a:avLst/>
                  </a:prstGeom>
                </p:spPr>
              </p:pic>
              <p:pic>
                <p:nvPicPr>
                  <p:cNvPr id="27" name="圖片 26">
                    <a:extLst>
                      <a:ext uri="{FF2B5EF4-FFF2-40B4-BE49-F238E27FC236}">
                        <a16:creationId xmlns:a16="http://schemas.microsoft.com/office/drawing/2014/main" id="{7EDD663A-82FF-2740-165F-20DE9B370F08}"/>
                      </a:ext>
                    </a:extLst>
                  </p:cNvPr>
                  <p:cNvPicPr>
                    <a:picLocks noChangeAspect="1"/>
                  </p:cNvPicPr>
                  <p:nvPr/>
                </p:nvPicPr>
                <p:blipFill>
                  <a:blip r:embed="rId3"/>
                  <a:stretch>
                    <a:fillRect/>
                  </a:stretch>
                </p:blipFill>
                <p:spPr>
                  <a:xfrm>
                    <a:off x="5094296" y="5817497"/>
                    <a:ext cx="3359035" cy="842408"/>
                  </a:xfrm>
                  <a:prstGeom prst="rect">
                    <a:avLst/>
                  </a:prstGeom>
                </p:spPr>
              </p:pic>
            </p:grpSp>
            <p:grpSp>
              <p:nvGrpSpPr>
                <p:cNvPr id="38" name="群組 37">
                  <a:extLst>
                    <a:ext uri="{FF2B5EF4-FFF2-40B4-BE49-F238E27FC236}">
                      <a16:creationId xmlns:a16="http://schemas.microsoft.com/office/drawing/2014/main" id="{D77BEBAC-7E86-4EE5-96A8-822A31EC899C}"/>
                    </a:ext>
                  </a:extLst>
                </p:cNvPr>
                <p:cNvGrpSpPr/>
                <p:nvPr/>
              </p:nvGrpSpPr>
              <p:grpSpPr>
                <a:xfrm>
                  <a:off x="5870505" y="2390253"/>
                  <a:ext cx="1289875" cy="276999"/>
                  <a:chOff x="5922665" y="2390253"/>
                  <a:chExt cx="1289875" cy="276999"/>
                </a:xfrm>
              </p:grpSpPr>
              <p:pic>
                <p:nvPicPr>
                  <p:cNvPr id="36" name="圖形 35" descr="播放 以實心填滿">
                    <a:extLst>
                      <a:ext uri="{FF2B5EF4-FFF2-40B4-BE49-F238E27FC236}">
                        <a16:creationId xmlns:a16="http://schemas.microsoft.com/office/drawing/2014/main" id="{B2FAE32B-ABF6-7936-2422-19F3EC282A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5922665" y="2437489"/>
                    <a:ext cx="173335" cy="173335"/>
                  </a:xfrm>
                  <a:prstGeom prst="rect">
                    <a:avLst/>
                  </a:prstGeom>
                </p:spPr>
              </p:pic>
              <p:sp>
                <p:nvSpPr>
                  <p:cNvPr id="37" name="文字方塊 36">
                    <a:extLst>
                      <a:ext uri="{FF2B5EF4-FFF2-40B4-BE49-F238E27FC236}">
                        <a16:creationId xmlns:a16="http://schemas.microsoft.com/office/drawing/2014/main" id="{E350794D-E930-1094-AB32-CA3F412A58CD}"/>
                      </a:ext>
                    </a:extLst>
                  </p:cNvPr>
                  <p:cNvSpPr txBox="1"/>
                  <p:nvPr/>
                </p:nvSpPr>
                <p:spPr>
                  <a:xfrm>
                    <a:off x="6066264" y="2390253"/>
                    <a:ext cx="1146276" cy="276999"/>
                  </a:xfrm>
                  <a:prstGeom prst="rect">
                    <a:avLst/>
                  </a:prstGeom>
                  <a:noFill/>
                </p:spPr>
                <p:txBody>
                  <a:bodyPr wrap="none" rtlCol="0">
                    <a:spAutoFit/>
                  </a:bodyPr>
                  <a:lstStyle/>
                  <a:p>
                    <a:r>
                      <a:rPr lang="en-US" altLang="zh-TW" sz="1200" b="1" dirty="0"/>
                      <a:t>MTM</a:t>
                    </a:r>
                    <a:r>
                      <a:rPr lang="zh-TW" altLang="en-US" sz="1200" b="1" dirty="0"/>
                      <a:t> </a:t>
                    </a:r>
                    <a:r>
                      <a:rPr lang="en-US" altLang="zh-TW" sz="1200" b="1" dirty="0"/>
                      <a:t>Stop-30</a:t>
                    </a:r>
                    <a:endParaRPr lang="zh-TW" altLang="en-US" sz="1200" b="1" dirty="0"/>
                  </a:p>
                </p:txBody>
              </p:sp>
            </p:grpSp>
          </p:grpSp>
          <p:grpSp>
            <p:nvGrpSpPr>
              <p:cNvPr id="5" name="群組 4">
                <a:extLst>
                  <a:ext uri="{FF2B5EF4-FFF2-40B4-BE49-F238E27FC236}">
                    <a16:creationId xmlns:a16="http://schemas.microsoft.com/office/drawing/2014/main" id="{626022FC-985D-8AC9-39EF-EDAE9B55BF9A}"/>
                  </a:ext>
                </a:extLst>
              </p:cNvPr>
              <p:cNvGrpSpPr/>
              <p:nvPr/>
            </p:nvGrpSpPr>
            <p:grpSpPr>
              <a:xfrm>
                <a:off x="8502023" y="2385656"/>
                <a:ext cx="3359034" cy="3994198"/>
                <a:chOff x="8502023" y="2385656"/>
                <a:chExt cx="3359034" cy="3994198"/>
              </a:xfrm>
            </p:grpSpPr>
            <p:grpSp>
              <p:nvGrpSpPr>
                <p:cNvPr id="34" name="群組 33">
                  <a:extLst>
                    <a:ext uri="{FF2B5EF4-FFF2-40B4-BE49-F238E27FC236}">
                      <a16:creationId xmlns:a16="http://schemas.microsoft.com/office/drawing/2014/main" id="{DFCB00EA-7854-CF6E-090C-E73FA5705BA6}"/>
                    </a:ext>
                  </a:extLst>
                </p:cNvPr>
                <p:cNvGrpSpPr/>
                <p:nvPr/>
              </p:nvGrpSpPr>
              <p:grpSpPr>
                <a:xfrm>
                  <a:off x="8502023" y="2690046"/>
                  <a:ext cx="3359034" cy="3689808"/>
                  <a:chOff x="8769418" y="2645775"/>
                  <a:chExt cx="3359034" cy="3689808"/>
                </a:xfrm>
              </p:grpSpPr>
              <p:pic>
                <p:nvPicPr>
                  <p:cNvPr id="31" name="圖片 30">
                    <a:extLst>
                      <a:ext uri="{FF2B5EF4-FFF2-40B4-BE49-F238E27FC236}">
                        <a16:creationId xmlns:a16="http://schemas.microsoft.com/office/drawing/2014/main" id="{4CA147A2-AF92-D616-2D99-56869350951B}"/>
                      </a:ext>
                    </a:extLst>
                  </p:cNvPr>
                  <p:cNvPicPr>
                    <a:picLocks noChangeAspect="1"/>
                  </p:cNvPicPr>
                  <p:nvPr/>
                </p:nvPicPr>
                <p:blipFill>
                  <a:blip r:embed="rId6"/>
                  <a:stretch>
                    <a:fillRect/>
                  </a:stretch>
                </p:blipFill>
                <p:spPr>
                  <a:xfrm>
                    <a:off x="8769418" y="2645775"/>
                    <a:ext cx="3359034" cy="2883463"/>
                  </a:xfrm>
                  <a:prstGeom prst="rect">
                    <a:avLst/>
                  </a:prstGeom>
                </p:spPr>
              </p:pic>
              <p:pic>
                <p:nvPicPr>
                  <p:cNvPr id="33" name="圖片 32">
                    <a:extLst>
                      <a:ext uri="{FF2B5EF4-FFF2-40B4-BE49-F238E27FC236}">
                        <a16:creationId xmlns:a16="http://schemas.microsoft.com/office/drawing/2014/main" id="{72D9F68A-0B81-AD1C-CFDB-2C747A0FED7A}"/>
                      </a:ext>
                    </a:extLst>
                  </p:cNvPr>
                  <p:cNvPicPr>
                    <a:picLocks noChangeAspect="1"/>
                  </p:cNvPicPr>
                  <p:nvPr/>
                </p:nvPicPr>
                <p:blipFill rotWithShape="1">
                  <a:blip r:embed="rId7"/>
                  <a:srcRect b="4463"/>
                  <a:stretch/>
                </p:blipFill>
                <p:spPr>
                  <a:xfrm>
                    <a:off x="8769418" y="5499273"/>
                    <a:ext cx="3359034" cy="836310"/>
                  </a:xfrm>
                  <a:prstGeom prst="rect">
                    <a:avLst/>
                  </a:prstGeom>
                </p:spPr>
              </p:pic>
            </p:grpSp>
            <p:grpSp>
              <p:nvGrpSpPr>
                <p:cNvPr id="39" name="群組 38">
                  <a:extLst>
                    <a:ext uri="{FF2B5EF4-FFF2-40B4-BE49-F238E27FC236}">
                      <a16:creationId xmlns:a16="http://schemas.microsoft.com/office/drawing/2014/main" id="{FA537A9D-C130-7F4F-59DF-7377E74FD1DC}"/>
                    </a:ext>
                  </a:extLst>
                </p:cNvPr>
                <p:cNvGrpSpPr/>
                <p:nvPr/>
              </p:nvGrpSpPr>
              <p:grpSpPr>
                <a:xfrm>
                  <a:off x="9536602" y="2385656"/>
                  <a:ext cx="1289875" cy="276999"/>
                  <a:chOff x="5922665" y="2390253"/>
                  <a:chExt cx="1289875" cy="276999"/>
                </a:xfrm>
              </p:grpSpPr>
              <p:pic>
                <p:nvPicPr>
                  <p:cNvPr id="40" name="圖形 39" descr="播放 以實心填滿">
                    <a:extLst>
                      <a:ext uri="{FF2B5EF4-FFF2-40B4-BE49-F238E27FC236}">
                        <a16:creationId xmlns:a16="http://schemas.microsoft.com/office/drawing/2014/main" id="{E4FCA23C-C537-C10D-A55C-4A46CE6320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5922665" y="2437489"/>
                    <a:ext cx="173335" cy="173335"/>
                  </a:xfrm>
                  <a:prstGeom prst="rect">
                    <a:avLst/>
                  </a:prstGeom>
                </p:spPr>
              </p:pic>
              <p:sp>
                <p:nvSpPr>
                  <p:cNvPr id="41" name="文字方塊 40">
                    <a:extLst>
                      <a:ext uri="{FF2B5EF4-FFF2-40B4-BE49-F238E27FC236}">
                        <a16:creationId xmlns:a16="http://schemas.microsoft.com/office/drawing/2014/main" id="{26E7ECD3-E6DE-EC5E-2611-1E837DA6FF06}"/>
                      </a:ext>
                    </a:extLst>
                  </p:cNvPr>
                  <p:cNvSpPr txBox="1"/>
                  <p:nvPr/>
                </p:nvSpPr>
                <p:spPr>
                  <a:xfrm>
                    <a:off x="6066264" y="2390253"/>
                    <a:ext cx="1146276" cy="276999"/>
                  </a:xfrm>
                  <a:prstGeom prst="rect">
                    <a:avLst/>
                  </a:prstGeom>
                  <a:noFill/>
                </p:spPr>
                <p:txBody>
                  <a:bodyPr wrap="none" rtlCol="0">
                    <a:spAutoFit/>
                  </a:bodyPr>
                  <a:lstStyle/>
                  <a:p>
                    <a:r>
                      <a:rPr lang="en-US" altLang="zh-TW" sz="1200" b="1" dirty="0"/>
                      <a:t>MTM</a:t>
                    </a:r>
                    <a:r>
                      <a:rPr lang="zh-TW" altLang="en-US" sz="1200" b="1" dirty="0"/>
                      <a:t> </a:t>
                    </a:r>
                    <a:r>
                      <a:rPr lang="en-US" altLang="zh-TW" sz="1200" b="1" dirty="0"/>
                      <a:t>Stop-60</a:t>
                    </a:r>
                    <a:endParaRPr lang="zh-TW" altLang="en-US" sz="1200" b="1" dirty="0"/>
                  </a:p>
                </p:txBody>
              </p:sp>
            </p:grpSp>
          </p:grpSp>
        </p:grpSp>
        <p:grpSp>
          <p:nvGrpSpPr>
            <p:cNvPr id="12" name="群組 11">
              <a:extLst>
                <a:ext uri="{FF2B5EF4-FFF2-40B4-BE49-F238E27FC236}">
                  <a16:creationId xmlns:a16="http://schemas.microsoft.com/office/drawing/2014/main" id="{E517D7AE-E90A-6147-4753-1735B5E7EB67}"/>
                </a:ext>
              </a:extLst>
            </p:cNvPr>
            <p:cNvGrpSpPr/>
            <p:nvPr/>
          </p:nvGrpSpPr>
          <p:grpSpPr>
            <a:xfrm>
              <a:off x="7740624" y="2776607"/>
              <a:ext cx="3359034" cy="3693661"/>
              <a:chOff x="7740624" y="2776607"/>
              <a:chExt cx="3359034" cy="3693661"/>
            </a:xfrm>
          </p:grpSpPr>
          <p:pic>
            <p:nvPicPr>
              <p:cNvPr id="8" name="圖片 7">
                <a:extLst>
                  <a:ext uri="{FF2B5EF4-FFF2-40B4-BE49-F238E27FC236}">
                    <a16:creationId xmlns:a16="http://schemas.microsoft.com/office/drawing/2014/main" id="{98DFC1F4-C2ED-AE85-838E-88F81C062388}"/>
                  </a:ext>
                </a:extLst>
              </p:cNvPr>
              <p:cNvPicPr>
                <a:picLocks noChangeAspect="1"/>
              </p:cNvPicPr>
              <p:nvPr/>
            </p:nvPicPr>
            <p:blipFill>
              <a:blip r:embed="rId8"/>
              <a:stretch>
                <a:fillRect/>
              </a:stretch>
            </p:blipFill>
            <p:spPr>
              <a:xfrm>
                <a:off x="7740624" y="2776607"/>
                <a:ext cx="3359034" cy="2915198"/>
              </a:xfrm>
              <a:prstGeom prst="rect">
                <a:avLst/>
              </a:prstGeom>
            </p:spPr>
          </p:pic>
          <p:pic>
            <p:nvPicPr>
              <p:cNvPr id="11" name="圖片 10">
                <a:extLst>
                  <a:ext uri="{FF2B5EF4-FFF2-40B4-BE49-F238E27FC236}">
                    <a16:creationId xmlns:a16="http://schemas.microsoft.com/office/drawing/2014/main" id="{801190A4-7BF6-C9C3-E3B1-256F9D225C59}"/>
                  </a:ext>
                </a:extLst>
              </p:cNvPr>
              <p:cNvPicPr>
                <a:picLocks noChangeAspect="1"/>
              </p:cNvPicPr>
              <p:nvPr/>
            </p:nvPicPr>
            <p:blipFill rotWithShape="1">
              <a:blip r:embed="rId9"/>
              <a:srcRect b="6680"/>
              <a:stretch/>
            </p:blipFill>
            <p:spPr>
              <a:xfrm>
                <a:off x="7740624" y="5667257"/>
                <a:ext cx="3359034" cy="803011"/>
              </a:xfrm>
              <a:prstGeom prst="rect">
                <a:avLst/>
              </a:prstGeom>
            </p:spPr>
          </p:pic>
        </p:grpSp>
        <p:pic>
          <p:nvPicPr>
            <p:cNvPr id="13" name="圖形 12" descr="播放 以實心填滿">
              <a:extLst>
                <a:ext uri="{FF2B5EF4-FFF2-40B4-BE49-F238E27FC236}">
                  <a16:creationId xmlns:a16="http://schemas.microsoft.com/office/drawing/2014/main" id="{7AB38219-59FB-4E5F-ECC3-D708BAD2DB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634026" y="2551524"/>
              <a:ext cx="173335" cy="173335"/>
            </a:xfrm>
            <a:prstGeom prst="rect">
              <a:avLst/>
            </a:prstGeom>
          </p:spPr>
        </p:pic>
        <p:sp>
          <p:nvSpPr>
            <p:cNvPr id="14" name="文字方塊 13">
              <a:extLst>
                <a:ext uri="{FF2B5EF4-FFF2-40B4-BE49-F238E27FC236}">
                  <a16:creationId xmlns:a16="http://schemas.microsoft.com/office/drawing/2014/main" id="{AAD4D6B1-299A-8075-E155-91A8D091F3CE}"/>
                </a:ext>
              </a:extLst>
            </p:cNvPr>
            <p:cNvSpPr txBox="1"/>
            <p:nvPr/>
          </p:nvSpPr>
          <p:spPr>
            <a:xfrm>
              <a:off x="8777625" y="2504288"/>
              <a:ext cx="1402756" cy="276999"/>
            </a:xfrm>
            <a:prstGeom prst="rect">
              <a:avLst/>
            </a:prstGeom>
            <a:noFill/>
          </p:spPr>
          <p:txBody>
            <a:bodyPr wrap="none" rtlCol="0">
              <a:spAutoFit/>
            </a:bodyPr>
            <a:lstStyle/>
            <a:p>
              <a:r>
                <a:rPr lang="en-US" altLang="zh-TW" sz="1200" b="1" dirty="0"/>
                <a:t>MTM</a:t>
              </a:r>
              <a:r>
                <a:rPr lang="zh-TW" altLang="en-US" sz="1200" b="1" dirty="0"/>
                <a:t> </a:t>
              </a:r>
              <a:r>
                <a:rPr lang="en-US" altLang="zh-TW" sz="1200" b="1" dirty="0"/>
                <a:t>Stop-30, 60</a:t>
              </a:r>
              <a:endParaRPr lang="zh-TW" altLang="en-US" sz="1200" b="1" dirty="0"/>
            </a:p>
          </p:txBody>
        </p:sp>
      </p:grpSp>
      <p:grpSp>
        <p:nvGrpSpPr>
          <p:cNvPr id="15" name="群組 14">
            <a:extLst>
              <a:ext uri="{FF2B5EF4-FFF2-40B4-BE49-F238E27FC236}">
                <a16:creationId xmlns:a16="http://schemas.microsoft.com/office/drawing/2014/main" id="{F4ECFFF0-7715-B890-1A76-886F89FAF59F}"/>
              </a:ext>
            </a:extLst>
          </p:cNvPr>
          <p:cNvGrpSpPr/>
          <p:nvPr/>
        </p:nvGrpSpPr>
        <p:grpSpPr>
          <a:xfrm>
            <a:off x="9418080" y="1068867"/>
            <a:ext cx="2514625" cy="1167756"/>
            <a:chOff x="714220" y="2251042"/>
            <a:chExt cx="3029928" cy="1407055"/>
          </a:xfrm>
        </p:grpSpPr>
        <p:sp>
          <p:nvSpPr>
            <p:cNvPr id="16" name="文字方塊 15">
              <a:extLst>
                <a:ext uri="{FF2B5EF4-FFF2-40B4-BE49-F238E27FC236}">
                  <a16:creationId xmlns:a16="http://schemas.microsoft.com/office/drawing/2014/main" id="{6C78BB09-1825-E10E-5764-0E84FC37BBD5}"/>
                </a:ext>
              </a:extLst>
            </p:cNvPr>
            <p:cNvSpPr txBox="1"/>
            <p:nvPr/>
          </p:nvSpPr>
          <p:spPr>
            <a:xfrm>
              <a:off x="714220" y="2251042"/>
              <a:ext cx="3029928" cy="1407055"/>
            </a:xfrm>
            <a:prstGeom prst="rect">
              <a:avLst/>
            </a:prstGeom>
            <a:noFill/>
          </p:spPr>
          <p:txBody>
            <a:bodyPr wrap="square" rtlCol="0">
              <a:spAutoFit/>
            </a:bodyPr>
            <a:lstStyle/>
            <a:p>
              <a:pPr algn="just">
                <a:lnSpc>
                  <a:spcPct val="150000"/>
                </a:lnSpc>
              </a:pPr>
              <a:r>
                <a:rPr lang="zh-TW" altLang="en-US" sz="1200" dirty="0">
                  <a:solidFill>
                    <a:srgbClr val="FF0000"/>
                  </a:solidFill>
                  <a:ea typeface="微軟正黑體" panose="020B0604030504040204" pitchFamily="34" charset="-120"/>
                </a:rPr>
                <a:t>   紅色線 </a:t>
              </a:r>
              <a:r>
                <a:rPr lang="en-US" altLang="zh-TW" sz="1200" dirty="0">
                  <a:solidFill>
                    <a:srgbClr val="FF0000"/>
                  </a:solidFill>
                  <a:ea typeface="微軟正黑體" panose="020B0604030504040204" pitchFamily="34" charset="-120"/>
                </a:rPr>
                <a:t>=</a:t>
              </a:r>
              <a:r>
                <a:rPr lang="zh-TW" altLang="en-US" sz="1200" dirty="0">
                  <a:solidFill>
                    <a:srgbClr val="FF0000"/>
                  </a:solidFill>
                  <a:ea typeface="微軟正黑體" panose="020B0604030504040204" pitchFamily="34" charset="-120"/>
                </a:rPr>
                <a:t> 市場價格</a:t>
              </a:r>
              <a:endParaRPr lang="en-US" altLang="zh-TW" sz="1200" dirty="0">
                <a:solidFill>
                  <a:srgbClr val="FF0000"/>
                </a:solidFill>
                <a:ea typeface="微軟正黑體" panose="020B0604030504040204" pitchFamily="34" charset="-120"/>
              </a:endParaRPr>
            </a:p>
            <a:p>
              <a:pPr algn="just">
                <a:lnSpc>
                  <a:spcPct val="150000"/>
                </a:lnSpc>
              </a:pPr>
              <a:r>
                <a:rPr lang="en-US" altLang="zh-TW" sz="1200" dirty="0">
                  <a:solidFill>
                    <a:srgbClr val="FF0000"/>
                  </a:solidFill>
                  <a:ea typeface="微軟正黑體" panose="020B0604030504040204" pitchFamily="34" charset="-120"/>
                </a:rPr>
                <a:t>   </a:t>
              </a:r>
              <a:r>
                <a:rPr lang="zh-TW" altLang="en-US" sz="1200" dirty="0">
                  <a:solidFill>
                    <a:srgbClr val="FF0000"/>
                  </a:solidFill>
                  <a:ea typeface="微軟正黑體" panose="020B0604030504040204" pitchFamily="34" charset="-120"/>
                </a:rPr>
                <a:t>紅色區域 </a:t>
              </a:r>
              <a:r>
                <a:rPr lang="en-US" altLang="zh-TW" sz="1200" dirty="0">
                  <a:solidFill>
                    <a:srgbClr val="FF0000"/>
                  </a:solidFill>
                  <a:ea typeface="微軟正黑體" panose="020B0604030504040204" pitchFamily="34" charset="-120"/>
                </a:rPr>
                <a:t>=</a:t>
              </a:r>
              <a:r>
                <a:rPr lang="zh-TW" altLang="en-US" sz="1200" dirty="0">
                  <a:solidFill>
                    <a:srgbClr val="FF0000"/>
                  </a:solidFill>
                  <a:ea typeface="微軟正黑體" panose="020B0604030504040204" pitchFamily="34" charset="-120"/>
                </a:rPr>
                <a:t> 累積盈利</a:t>
              </a:r>
              <a:endParaRPr lang="en-US" altLang="zh-TW" sz="1200" dirty="0">
                <a:solidFill>
                  <a:srgbClr val="FF0000"/>
                </a:solidFill>
                <a:ea typeface="微軟正黑體" panose="020B0604030504040204" pitchFamily="34" charset="-120"/>
              </a:endParaRPr>
            </a:p>
            <a:p>
              <a:pPr algn="just">
                <a:lnSpc>
                  <a:spcPct val="150000"/>
                </a:lnSpc>
              </a:pPr>
              <a:r>
                <a:rPr lang="en-US" altLang="zh-TW" sz="1200" dirty="0">
                  <a:solidFill>
                    <a:srgbClr val="00B050"/>
                  </a:solidFill>
                  <a:ea typeface="微軟正黑體" panose="020B0604030504040204" pitchFamily="34" charset="-120"/>
                </a:rPr>
                <a:t>   </a:t>
              </a:r>
              <a:r>
                <a:rPr lang="zh-TW" altLang="en-US" sz="1200" dirty="0">
                  <a:solidFill>
                    <a:srgbClr val="00B050"/>
                  </a:solidFill>
                  <a:ea typeface="微軟正黑體" panose="020B0604030504040204" pitchFamily="34" charset="-120"/>
                </a:rPr>
                <a:t>綠色區域 </a:t>
              </a:r>
              <a:r>
                <a:rPr lang="en-US" altLang="zh-TW" sz="1200" dirty="0">
                  <a:solidFill>
                    <a:srgbClr val="00B050"/>
                  </a:solidFill>
                  <a:ea typeface="微軟正黑體" panose="020B0604030504040204" pitchFamily="34" charset="-120"/>
                </a:rPr>
                <a:t>=</a:t>
              </a:r>
              <a:r>
                <a:rPr lang="zh-TW" altLang="en-US" sz="1200" dirty="0">
                  <a:solidFill>
                    <a:srgbClr val="00B050"/>
                  </a:solidFill>
                  <a:ea typeface="微軟正黑體" panose="020B0604030504040204" pitchFamily="34" charset="-120"/>
                </a:rPr>
                <a:t> 累積回撤</a:t>
              </a:r>
              <a:endParaRPr lang="en-US" altLang="zh-TW" sz="1200" dirty="0">
                <a:solidFill>
                  <a:srgbClr val="00B050"/>
                </a:solidFill>
                <a:ea typeface="微軟正黑體" panose="020B0604030504040204" pitchFamily="34" charset="-120"/>
              </a:endParaRPr>
            </a:p>
            <a:p>
              <a:pPr algn="just">
                <a:lnSpc>
                  <a:spcPct val="150000"/>
                </a:lnSpc>
              </a:pPr>
              <a:r>
                <a:rPr lang="zh-TW" altLang="en-US" sz="1200" dirty="0">
                  <a:solidFill>
                    <a:srgbClr val="00B050"/>
                  </a:solidFill>
                  <a:ea typeface="微軟正黑體" panose="020B0604030504040204" pitchFamily="34" charset="-120"/>
                </a:rPr>
                <a:t>   </a:t>
              </a:r>
              <a:r>
                <a:rPr lang="zh-TW" altLang="en-US" sz="1200" dirty="0">
                  <a:solidFill>
                    <a:srgbClr val="7030A0"/>
                  </a:solidFill>
                  <a:ea typeface="微軟正黑體" panose="020B0604030504040204" pitchFamily="34" charset="-120"/>
                </a:rPr>
                <a:t>紫色</a:t>
              </a:r>
              <a:r>
                <a:rPr lang="en-US" altLang="zh-TW" sz="1200" dirty="0">
                  <a:solidFill>
                    <a:srgbClr val="7030A0"/>
                  </a:solidFill>
                  <a:ea typeface="微軟正黑體" panose="020B0604030504040204" pitchFamily="34" charset="-120"/>
                </a:rPr>
                <a:t>x</a:t>
              </a:r>
              <a:r>
                <a:rPr lang="zh-TW" altLang="en-US" sz="1200" dirty="0">
                  <a:solidFill>
                    <a:srgbClr val="7030A0"/>
                  </a:solidFill>
                  <a:ea typeface="微軟正黑體" panose="020B0604030504040204" pitchFamily="34" charset="-120"/>
                </a:rPr>
                <a:t> </a:t>
              </a:r>
              <a:r>
                <a:rPr lang="en-US" altLang="zh-TW" sz="1200" dirty="0">
                  <a:solidFill>
                    <a:srgbClr val="7030A0"/>
                  </a:solidFill>
                  <a:ea typeface="微軟正黑體" panose="020B0604030504040204" pitchFamily="34" charset="-120"/>
                </a:rPr>
                <a:t>=</a:t>
              </a:r>
              <a:r>
                <a:rPr lang="zh-TW" altLang="en-US" sz="1200" dirty="0">
                  <a:solidFill>
                    <a:srgbClr val="7030A0"/>
                  </a:solidFill>
                  <a:ea typeface="微軟正黑體" panose="020B0604030504040204" pitchFamily="34" charset="-120"/>
                </a:rPr>
                <a:t> 最大累積盈利的時間點</a:t>
              </a:r>
              <a:endParaRPr lang="en-US" altLang="zh-TW" sz="1200" dirty="0">
                <a:solidFill>
                  <a:srgbClr val="7030A0"/>
                </a:solidFill>
                <a:ea typeface="微軟正黑體" panose="020B0604030504040204" pitchFamily="34" charset="-120"/>
              </a:endParaRPr>
            </a:p>
          </p:txBody>
        </p:sp>
        <p:pic>
          <p:nvPicPr>
            <p:cNvPr id="17" name="圖形 16" descr="哈維球 100% 以實心填滿">
              <a:extLst>
                <a:ext uri="{FF2B5EF4-FFF2-40B4-BE49-F238E27FC236}">
                  <a16:creationId xmlns:a16="http://schemas.microsoft.com/office/drawing/2014/main" id="{76457F70-6F33-06B8-6AEC-BEA2AFF125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723579" y="2397993"/>
              <a:ext cx="144000" cy="144000"/>
            </a:xfrm>
            <a:prstGeom prst="rect">
              <a:avLst/>
            </a:prstGeom>
          </p:spPr>
        </p:pic>
        <p:pic>
          <p:nvPicPr>
            <p:cNvPr id="18" name="圖形 17" descr="哈維球 100% 以實心填滿">
              <a:extLst>
                <a:ext uri="{FF2B5EF4-FFF2-40B4-BE49-F238E27FC236}">
                  <a16:creationId xmlns:a16="http://schemas.microsoft.com/office/drawing/2014/main" id="{CB1AFE87-DC5E-0378-43B3-25D920934A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723579" y="2718457"/>
              <a:ext cx="144000" cy="144000"/>
            </a:xfrm>
            <a:prstGeom prst="rect">
              <a:avLst/>
            </a:prstGeom>
          </p:spPr>
        </p:pic>
        <p:pic>
          <p:nvPicPr>
            <p:cNvPr id="19" name="圖形 18" descr="哈維球 100% 以實心填滿">
              <a:extLst>
                <a:ext uri="{FF2B5EF4-FFF2-40B4-BE49-F238E27FC236}">
                  <a16:creationId xmlns:a16="http://schemas.microsoft.com/office/drawing/2014/main" id="{F481C1A3-E71F-BB78-D03D-BEECFE958B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723579" y="3043695"/>
              <a:ext cx="144000" cy="144000"/>
            </a:xfrm>
            <a:prstGeom prst="rect">
              <a:avLst/>
            </a:prstGeom>
          </p:spPr>
        </p:pic>
        <p:pic>
          <p:nvPicPr>
            <p:cNvPr id="26" name="圖形 25" descr="哈維球 100% 以實心填滿">
              <a:extLst>
                <a:ext uri="{FF2B5EF4-FFF2-40B4-BE49-F238E27FC236}">
                  <a16:creationId xmlns:a16="http://schemas.microsoft.com/office/drawing/2014/main" id="{E39B9338-5977-C5ED-3401-B1EFFE75EA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723579" y="3368933"/>
              <a:ext cx="144000" cy="144000"/>
            </a:xfrm>
            <a:prstGeom prst="rect">
              <a:avLst/>
            </a:prstGeom>
          </p:spPr>
        </p:pic>
      </p:grpSp>
    </p:spTree>
    <p:extLst>
      <p:ext uri="{BB962C8B-B14F-4D97-AF65-F5344CB8AC3E}">
        <p14:creationId xmlns:p14="http://schemas.microsoft.com/office/powerpoint/2010/main" val="41410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整理與比較</a:t>
            </a:r>
          </a:p>
        </p:txBody>
      </p:sp>
      <p:grpSp>
        <p:nvGrpSpPr>
          <p:cNvPr id="20" name="群組 19">
            <a:extLst>
              <a:ext uri="{FF2B5EF4-FFF2-40B4-BE49-F238E27FC236}">
                <a16:creationId xmlns:a16="http://schemas.microsoft.com/office/drawing/2014/main" id="{E8014941-7E69-8D00-7454-33C37A4AC74C}"/>
              </a:ext>
            </a:extLst>
          </p:cNvPr>
          <p:cNvGrpSpPr/>
          <p:nvPr/>
        </p:nvGrpSpPr>
        <p:grpSpPr>
          <a:xfrm>
            <a:off x="9735569" y="1670310"/>
            <a:ext cx="2514625" cy="1167756"/>
            <a:chOff x="714220" y="2251042"/>
            <a:chExt cx="3029928" cy="1407055"/>
          </a:xfrm>
        </p:grpSpPr>
        <p:sp>
          <p:nvSpPr>
            <p:cNvPr id="21" name="文字方塊 20">
              <a:extLst>
                <a:ext uri="{FF2B5EF4-FFF2-40B4-BE49-F238E27FC236}">
                  <a16:creationId xmlns:a16="http://schemas.microsoft.com/office/drawing/2014/main" id="{37A6F86A-307A-754A-92FC-623CDD076679}"/>
                </a:ext>
              </a:extLst>
            </p:cNvPr>
            <p:cNvSpPr txBox="1"/>
            <p:nvPr/>
          </p:nvSpPr>
          <p:spPr>
            <a:xfrm>
              <a:off x="714220" y="2251042"/>
              <a:ext cx="3029928" cy="1407055"/>
            </a:xfrm>
            <a:prstGeom prst="rect">
              <a:avLst/>
            </a:prstGeom>
            <a:noFill/>
          </p:spPr>
          <p:txBody>
            <a:bodyPr wrap="square" rtlCol="0">
              <a:spAutoFit/>
            </a:bodyPr>
            <a:lstStyle/>
            <a:p>
              <a:pPr algn="just">
                <a:lnSpc>
                  <a:spcPct val="150000"/>
                </a:lnSpc>
              </a:pPr>
              <a:r>
                <a:rPr lang="zh-TW" altLang="en-US" sz="1200" dirty="0">
                  <a:solidFill>
                    <a:srgbClr val="FF0000"/>
                  </a:solidFill>
                  <a:ea typeface="微軟正黑體" panose="020B0604030504040204" pitchFamily="34" charset="-120"/>
                </a:rPr>
                <a:t>   紅色線 </a:t>
              </a:r>
              <a:r>
                <a:rPr lang="en-US" altLang="zh-TW" sz="1200" dirty="0">
                  <a:solidFill>
                    <a:srgbClr val="FF0000"/>
                  </a:solidFill>
                  <a:ea typeface="微軟正黑體" panose="020B0604030504040204" pitchFamily="34" charset="-120"/>
                </a:rPr>
                <a:t>=</a:t>
              </a:r>
              <a:r>
                <a:rPr lang="zh-TW" altLang="en-US" sz="1200" dirty="0">
                  <a:solidFill>
                    <a:srgbClr val="FF0000"/>
                  </a:solidFill>
                  <a:ea typeface="微軟正黑體" panose="020B0604030504040204" pitchFamily="34" charset="-120"/>
                </a:rPr>
                <a:t> 市場價格</a:t>
              </a:r>
              <a:endParaRPr lang="en-US" altLang="zh-TW" sz="1200" dirty="0">
                <a:solidFill>
                  <a:srgbClr val="FF0000"/>
                </a:solidFill>
                <a:ea typeface="微軟正黑體" panose="020B0604030504040204" pitchFamily="34" charset="-120"/>
              </a:endParaRPr>
            </a:p>
            <a:p>
              <a:pPr algn="just">
                <a:lnSpc>
                  <a:spcPct val="150000"/>
                </a:lnSpc>
              </a:pPr>
              <a:r>
                <a:rPr lang="en-US" altLang="zh-TW" sz="1200" dirty="0">
                  <a:solidFill>
                    <a:srgbClr val="FF0000"/>
                  </a:solidFill>
                  <a:ea typeface="微軟正黑體" panose="020B0604030504040204" pitchFamily="34" charset="-120"/>
                </a:rPr>
                <a:t>   </a:t>
              </a:r>
              <a:r>
                <a:rPr lang="zh-TW" altLang="en-US" sz="1200" dirty="0">
                  <a:solidFill>
                    <a:srgbClr val="FF0000"/>
                  </a:solidFill>
                  <a:ea typeface="微軟正黑體" panose="020B0604030504040204" pitchFamily="34" charset="-120"/>
                </a:rPr>
                <a:t>紅色區域 </a:t>
              </a:r>
              <a:r>
                <a:rPr lang="en-US" altLang="zh-TW" sz="1200" dirty="0">
                  <a:solidFill>
                    <a:srgbClr val="FF0000"/>
                  </a:solidFill>
                  <a:ea typeface="微軟正黑體" panose="020B0604030504040204" pitchFamily="34" charset="-120"/>
                </a:rPr>
                <a:t>=</a:t>
              </a:r>
              <a:r>
                <a:rPr lang="zh-TW" altLang="en-US" sz="1200" dirty="0">
                  <a:solidFill>
                    <a:srgbClr val="FF0000"/>
                  </a:solidFill>
                  <a:ea typeface="微軟正黑體" panose="020B0604030504040204" pitchFamily="34" charset="-120"/>
                </a:rPr>
                <a:t> 累積盈利</a:t>
              </a:r>
              <a:endParaRPr lang="en-US" altLang="zh-TW" sz="1200" dirty="0">
                <a:solidFill>
                  <a:srgbClr val="FF0000"/>
                </a:solidFill>
                <a:ea typeface="微軟正黑體" panose="020B0604030504040204" pitchFamily="34" charset="-120"/>
              </a:endParaRPr>
            </a:p>
            <a:p>
              <a:pPr algn="just">
                <a:lnSpc>
                  <a:spcPct val="150000"/>
                </a:lnSpc>
              </a:pPr>
              <a:r>
                <a:rPr lang="en-US" altLang="zh-TW" sz="1200" dirty="0">
                  <a:solidFill>
                    <a:srgbClr val="00B050"/>
                  </a:solidFill>
                  <a:ea typeface="微軟正黑體" panose="020B0604030504040204" pitchFamily="34" charset="-120"/>
                </a:rPr>
                <a:t>   </a:t>
              </a:r>
              <a:r>
                <a:rPr lang="zh-TW" altLang="en-US" sz="1200" dirty="0">
                  <a:solidFill>
                    <a:srgbClr val="00B050"/>
                  </a:solidFill>
                  <a:ea typeface="微軟正黑體" panose="020B0604030504040204" pitchFamily="34" charset="-120"/>
                </a:rPr>
                <a:t>綠色區域 </a:t>
              </a:r>
              <a:r>
                <a:rPr lang="en-US" altLang="zh-TW" sz="1200" dirty="0">
                  <a:solidFill>
                    <a:srgbClr val="00B050"/>
                  </a:solidFill>
                  <a:ea typeface="微軟正黑體" panose="020B0604030504040204" pitchFamily="34" charset="-120"/>
                </a:rPr>
                <a:t>=</a:t>
              </a:r>
              <a:r>
                <a:rPr lang="zh-TW" altLang="en-US" sz="1200" dirty="0">
                  <a:solidFill>
                    <a:srgbClr val="00B050"/>
                  </a:solidFill>
                  <a:ea typeface="微軟正黑體" panose="020B0604030504040204" pitchFamily="34" charset="-120"/>
                </a:rPr>
                <a:t> 累積回撤</a:t>
              </a:r>
              <a:endParaRPr lang="en-US" altLang="zh-TW" sz="1200" dirty="0">
                <a:solidFill>
                  <a:srgbClr val="00B050"/>
                </a:solidFill>
                <a:ea typeface="微軟正黑體" panose="020B0604030504040204" pitchFamily="34" charset="-120"/>
              </a:endParaRPr>
            </a:p>
            <a:p>
              <a:pPr algn="just">
                <a:lnSpc>
                  <a:spcPct val="150000"/>
                </a:lnSpc>
              </a:pPr>
              <a:r>
                <a:rPr lang="zh-TW" altLang="en-US" sz="1200" dirty="0">
                  <a:solidFill>
                    <a:srgbClr val="00B050"/>
                  </a:solidFill>
                  <a:ea typeface="微軟正黑體" panose="020B0604030504040204" pitchFamily="34" charset="-120"/>
                </a:rPr>
                <a:t>   </a:t>
              </a:r>
              <a:r>
                <a:rPr lang="zh-TW" altLang="en-US" sz="1200" dirty="0">
                  <a:solidFill>
                    <a:srgbClr val="7030A0"/>
                  </a:solidFill>
                  <a:ea typeface="微軟正黑體" panose="020B0604030504040204" pitchFamily="34" charset="-120"/>
                </a:rPr>
                <a:t>紫色</a:t>
              </a:r>
              <a:r>
                <a:rPr lang="en-US" altLang="zh-TW" sz="1200" dirty="0">
                  <a:solidFill>
                    <a:srgbClr val="7030A0"/>
                  </a:solidFill>
                  <a:ea typeface="微軟正黑體" panose="020B0604030504040204" pitchFamily="34" charset="-120"/>
                </a:rPr>
                <a:t>x</a:t>
              </a:r>
              <a:r>
                <a:rPr lang="zh-TW" altLang="en-US" sz="1200" dirty="0">
                  <a:solidFill>
                    <a:srgbClr val="7030A0"/>
                  </a:solidFill>
                  <a:ea typeface="微軟正黑體" panose="020B0604030504040204" pitchFamily="34" charset="-120"/>
                </a:rPr>
                <a:t> </a:t>
              </a:r>
              <a:r>
                <a:rPr lang="en-US" altLang="zh-TW" sz="1200" dirty="0">
                  <a:solidFill>
                    <a:srgbClr val="7030A0"/>
                  </a:solidFill>
                  <a:ea typeface="微軟正黑體" panose="020B0604030504040204" pitchFamily="34" charset="-120"/>
                </a:rPr>
                <a:t>=</a:t>
              </a:r>
              <a:r>
                <a:rPr lang="zh-TW" altLang="en-US" sz="1200" dirty="0">
                  <a:solidFill>
                    <a:srgbClr val="7030A0"/>
                  </a:solidFill>
                  <a:ea typeface="微軟正黑體" panose="020B0604030504040204" pitchFamily="34" charset="-120"/>
                </a:rPr>
                <a:t> 最大累積盈利的時間點</a:t>
              </a:r>
              <a:endParaRPr lang="en-US" altLang="zh-TW" sz="1200" dirty="0">
                <a:solidFill>
                  <a:srgbClr val="7030A0"/>
                </a:solidFill>
                <a:ea typeface="微軟正黑體" panose="020B0604030504040204" pitchFamily="34" charset="-120"/>
              </a:endParaRPr>
            </a:p>
          </p:txBody>
        </p:sp>
        <p:pic>
          <p:nvPicPr>
            <p:cNvPr id="22" name="圖形 21" descr="哈維球 100% 以實心填滿">
              <a:extLst>
                <a:ext uri="{FF2B5EF4-FFF2-40B4-BE49-F238E27FC236}">
                  <a16:creationId xmlns:a16="http://schemas.microsoft.com/office/drawing/2014/main" id="{2684C192-E339-7C44-830B-C3C1B3A3D4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23579" y="2397993"/>
              <a:ext cx="144000" cy="144000"/>
            </a:xfrm>
            <a:prstGeom prst="rect">
              <a:avLst/>
            </a:prstGeom>
          </p:spPr>
        </p:pic>
        <p:pic>
          <p:nvPicPr>
            <p:cNvPr id="23" name="圖形 22" descr="哈維球 100% 以實心填滿">
              <a:extLst>
                <a:ext uri="{FF2B5EF4-FFF2-40B4-BE49-F238E27FC236}">
                  <a16:creationId xmlns:a16="http://schemas.microsoft.com/office/drawing/2014/main" id="{793CD3B0-D371-B14A-5CB8-BF5D158921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23579" y="2718457"/>
              <a:ext cx="144000" cy="144000"/>
            </a:xfrm>
            <a:prstGeom prst="rect">
              <a:avLst/>
            </a:prstGeom>
          </p:spPr>
        </p:pic>
        <p:pic>
          <p:nvPicPr>
            <p:cNvPr id="24" name="圖形 23" descr="哈維球 100% 以實心填滿">
              <a:extLst>
                <a:ext uri="{FF2B5EF4-FFF2-40B4-BE49-F238E27FC236}">
                  <a16:creationId xmlns:a16="http://schemas.microsoft.com/office/drawing/2014/main" id="{59DBC8D0-7C49-EFE5-3719-AA26862281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23579" y="3043695"/>
              <a:ext cx="144000" cy="144000"/>
            </a:xfrm>
            <a:prstGeom prst="rect">
              <a:avLst/>
            </a:prstGeom>
          </p:spPr>
        </p:pic>
        <p:pic>
          <p:nvPicPr>
            <p:cNvPr id="25" name="圖形 24" descr="哈維球 100% 以實心填滿">
              <a:extLst>
                <a:ext uri="{FF2B5EF4-FFF2-40B4-BE49-F238E27FC236}">
                  <a16:creationId xmlns:a16="http://schemas.microsoft.com/office/drawing/2014/main" id="{AE1E6657-91D1-79F2-7AF3-00A8D120EF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723579" y="3368933"/>
              <a:ext cx="144000" cy="144000"/>
            </a:xfrm>
            <a:prstGeom prst="rect">
              <a:avLst/>
            </a:prstGeom>
          </p:spPr>
        </p:pic>
      </p:grpSp>
      <p:sp>
        <p:nvSpPr>
          <p:cNvPr id="13" name="文字方塊 12">
            <a:extLst>
              <a:ext uri="{FF2B5EF4-FFF2-40B4-BE49-F238E27FC236}">
                <a16:creationId xmlns:a16="http://schemas.microsoft.com/office/drawing/2014/main" id="{3C1E7C9C-0D95-E623-CBB1-57F5E8220237}"/>
              </a:ext>
            </a:extLst>
          </p:cNvPr>
          <p:cNvSpPr txBox="1"/>
          <p:nvPr/>
        </p:nvSpPr>
        <p:spPr>
          <a:xfrm>
            <a:off x="444167" y="1091660"/>
            <a:ext cx="8617929" cy="1156855"/>
          </a:xfrm>
          <a:prstGeom prst="rect">
            <a:avLst/>
          </a:prstGeom>
          <a:noFill/>
        </p:spPr>
        <p:txBody>
          <a:bodyPr wrap="square" rtlCol="0">
            <a:spAutoFit/>
          </a:bodyPr>
          <a:lstStyle/>
          <a:p>
            <a:pPr algn="just">
              <a:lnSpc>
                <a:spcPct val="150000"/>
              </a:lnSpc>
            </a:pPr>
            <a:r>
              <a:rPr lang="zh-TW" altLang="en-US" sz="1600" b="0" i="0" dirty="0">
                <a:solidFill>
                  <a:srgbClr val="000000"/>
                </a:solidFill>
                <a:effectLst/>
                <a:ea typeface="微軟正黑體" panose="020B0604030504040204" pitchFamily="34" charset="-120"/>
              </a:rPr>
              <a:t>我們已經觀察到在台灣指數期貨市場中動能策略的可行性。此外，</a:t>
            </a:r>
            <a:r>
              <a:rPr lang="zh-TW" altLang="en-US" sz="1600" b="0" i="0" dirty="0">
                <a:solidFill>
                  <a:srgbClr val="000000"/>
                </a:solidFill>
                <a:effectLst/>
                <a:highlight>
                  <a:srgbClr val="97EFD3"/>
                </a:highlight>
                <a:ea typeface="微軟正黑體" panose="020B0604030504040204" pitchFamily="34" charset="-120"/>
              </a:rPr>
              <a:t>回測結果顯示止損機制可以增加績效，而止盈機制則會阻礙利潤。使用止損代替止盈能夠獲得更高的利潤，這反映了台灣指數期貨市場的動能效應。</a:t>
            </a:r>
            <a:endParaRPr lang="en-US" altLang="zh-TW" sz="1600" dirty="0">
              <a:solidFill>
                <a:srgbClr val="000000"/>
              </a:solidFill>
              <a:highlight>
                <a:srgbClr val="97EFD3"/>
              </a:highlight>
              <a:ea typeface="微軟正黑體" panose="020B0604030504040204" pitchFamily="34" charset="-120"/>
            </a:endParaRPr>
          </a:p>
        </p:txBody>
      </p:sp>
      <p:grpSp>
        <p:nvGrpSpPr>
          <p:cNvPr id="42" name="群組 41">
            <a:extLst>
              <a:ext uri="{FF2B5EF4-FFF2-40B4-BE49-F238E27FC236}">
                <a16:creationId xmlns:a16="http://schemas.microsoft.com/office/drawing/2014/main" id="{81B802B8-3F19-6916-7940-19BA05A5375F}"/>
              </a:ext>
            </a:extLst>
          </p:cNvPr>
          <p:cNvGrpSpPr/>
          <p:nvPr/>
        </p:nvGrpSpPr>
        <p:grpSpPr>
          <a:xfrm>
            <a:off x="262440" y="2934394"/>
            <a:ext cx="11785922" cy="3408689"/>
            <a:chOff x="172203" y="2577022"/>
            <a:chExt cx="11471065" cy="3317627"/>
          </a:xfrm>
        </p:grpSpPr>
        <p:grpSp>
          <p:nvGrpSpPr>
            <p:cNvPr id="26" name="群組 25">
              <a:extLst>
                <a:ext uri="{FF2B5EF4-FFF2-40B4-BE49-F238E27FC236}">
                  <a16:creationId xmlns:a16="http://schemas.microsoft.com/office/drawing/2014/main" id="{03CB9DA0-96C6-91FD-7861-7492D4194441}"/>
                </a:ext>
              </a:extLst>
            </p:cNvPr>
            <p:cNvGrpSpPr/>
            <p:nvPr/>
          </p:nvGrpSpPr>
          <p:grpSpPr>
            <a:xfrm>
              <a:off x="3095792" y="2593041"/>
              <a:ext cx="2762389" cy="3280950"/>
              <a:chOff x="4361420" y="2367067"/>
              <a:chExt cx="3359036" cy="3989601"/>
            </a:xfrm>
          </p:grpSpPr>
          <p:grpSp>
            <p:nvGrpSpPr>
              <p:cNvPr id="29" name="群組 28">
                <a:extLst>
                  <a:ext uri="{FF2B5EF4-FFF2-40B4-BE49-F238E27FC236}">
                    <a16:creationId xmlns:a16="http://schemas.microsoft.com/office/drawing/2014/main" id="{406FD5E3-87D1-22A2-51BF-210B378F9B1C}"/>
                  </a:ext>
                </a:extLst>
              </p:cNvPr>
              <p:cNvGrpSpPr/>
              <p:nvPr/>
            </p:nvGrpSpPr>
            <p:grpSpPr>
              <a:xfrm>
                <a:off x="4361420" y="2666861"/>
                <a:ext cx="3359036" cy="3689807"/>
                <a:chOff x="5094295" y="2970098"/>
                <a:chExt cx="3359036" cy="3689807"/>
              </a:xfrm>
            </p:grpSpPr>
            <p:pic>
              <p:nvPicPr>
                <p:cNvPr id="9" name="圖片 8">
                  <a:extLst>
                    <a:ext uri="{FF2B5EF4-FFF2-40B4-BE49-F238E27FC236}">
                      <a16:creationId xmlns:a16="http://schemas.microsoft.com/office/drawing/2014/main" id="{A130948C-F845-26E0-C0DA-901CA230267E}"/>
                    </a:ext>
                  </a:extLst>
                </p:cNvPr>
                <p:cNvPicPr>
                  <a:picLocks noChangeAspect="1"/>
                </p:cNvPicPr>
                <p:nvPr/>
              </p:nvPicPr>
              <p:blipFill>
                <a:blip r:embed="rId8"/>
                <a:stretch>
                  <a:fillRect/>
                </a:stretch>
              </p:blipFill>
              <p:spPr>
                <a:xfrm>
                  <a:off x="5094295" y="2970098"/>
                  <a:ext cx="3359035" cy="2881328"/>
                </a:xfrm>
                <a:prstGeom prst="rect">
                  <a:avLst/>
                </a:prstGeom>
              </p:spPr>
            </p:pic>
            <p:pic>
              <p:nvPicPr>
                <p:cNvPr id="27" name="圖片 26">
                  <a:extLst>
                    <a:ext uri="{FF2B5EF4-FFF2-40B4-BE49-F238E27FC236}">
                      <a16:creationId xmlns:a16="http://schemas.microsoft.com/office/drawing/2014/main" id="{7EDD663A-82FF-2740-165F-20DE9B370F08}"/>
                    </a:ext>
                  </a:extLst>
                </p:cNvPr>
                <p:cNvPicPr>
                  <a:picLocks noChangeAspect="1"/>
                </p:cNvPicPr>
                <p:nvPr/>
              </p:nvPicPr>
              <p:blipFill>
                <a:blip r:embed="rId9"/>
                <a:stretch>
                  <a:fillRect/>
                </a:stretch>
              </p:blipFill>
              <p:spPr>
                <a:xfrm>
                  <a:off x="5094296" y="5817497"/>
                  <a:ext cx="3359035" cy="842408"/>
                </a:xfrm>
                <a:prstGeom prst="rect">
                  <a:avLst/>
                </a:prstGeom>
              </p:spPr>
            </p:pic>
          </p:grpSp>
          <p:grpSp>
            <p:nvGrpSpPr>
              <p:cNvPr id="38" name="群組 37">
                <a:extLst>
                  <a:ext uri="{FF2B5EF4-FFF2-40B4-BE49-F238E27FC236}">
                    <a16:creationId xmlns:a16="http://schemas.microsoft.com/office/drawing/2014/main" id="{D77BEBAC-7E86-4EE5-96A8-822A31EC899C}"/>
                  </a:ext>
                </a:extLst>
              </p:cNvPr>
              <p:cNvGrpSpPr/>
              <p:nvPr/>
            </p:nvGrpSpPr>
            <p:grpSpPr>
              <a:xfrm>
                <a:off x="5360731" y="2367067"/>
                <a:ext cx="1428191" cy="318115"/>
                <a:chOff x="5887397" y="2390253"/>
                <a:chExt cx="1428191" cy="318115"/>
              </a:xfrm>
            </p:grpSpPr>
            <p:pic>
              <p:nvPicPr>
                <p:cNvPr id="36" name="圖形 35" descr="播放 以實心填滿">
                  <a:extLst>
                    <a:ext uri="{FF2B5EF4-FFF2-40B4-BE49-F238E27FC236}">
                      <a16:creationId xmlns:a16="http://schemas.microsoft.com/office/drawing/2014/main" id="{B2FAE32B-ABF6-7936-2422-19F3EC282A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5887398" y="2467035"/>
                  <a:ext cx="173334" cy="173336"/>
                </a:xfrm>
                <a:prstGeom prst="rect">
                  <a:avLst/>
                </a:prstGeom>
              </p:spPr>
            </p:pic>
            <p:sp>
              <p:nvSpPr>
                <p:cNvPr id="37" name="文字方塊 36">
                  <a:extLst>
                    <a:ext uri="{FF2B5EF4-FFF2-40B4-BE49-F238E27FC236}">
                      <a16:creationId xmlns:a16="http://schemas.microsoft.com/office/drawing/2014/main" id="{E350794D-E930-1094-AB32-CA3F412A58CD}"/>
                    </a:ext>
                  </a:extLst>
                </p:cNvPr>
                <p:cNvSpPr txBox="1"/>
                <p:nvPr/>
              </p:nvSpPr>
              <p:spPr>
                <a:xfrm>
                  <a:off x="6015059" y="2390253"/>
                  <a:ext cx="1300529" cy="318115"/>
                </a:xfrm>
                <a:prstGeom prst="rect">
                  <a:avLst/>
                </a:prstGeom>
                <a:noFill/>
              </p:spPr>
              <p:txBody>
                <a:bodyPr wrap="none" rtlCol="0">
                  <a:spAutoFit/>
                </a:bodyPr>
                <a:lstStyle/>
                <a:p>
                  <a:r>
                    <a:rPr lang="en-US" altLang="zh-TW" sz="1100" b="1" dirty="0"/>
                    <a:t>MTM</a:t>
                  </a:r>
                  <a:r>
                    <a:rPr lang="zh-TW" altLang="en-US" sz="1100" b="1" dirty="0"/>
                    <a:t> </a:t>
                  </a:r>
                  <a:r>
                    <a:rPr lang="en-US" altLang="zh-TW" sz="1100" b="1" dirty="0"/>
                    <a:t>Stop-30</a:t>
                  </a:r>
                  <a:endParaRPr lang="zh-TW" altLang="en-US" sz="1100" b="1" dirty="0"/>
                </a:p>
              </p:txBody>
            </p:sp>
          </p:grpSp>
        </p:grpSp>
        <p:grpSp>
          <p:nvGrpSpPr>
            <p:cNvPr id="28" name="群組 27">
              <a:extLst>
                <a:ext uri="{FF2B5EF4-FFF2-40B4-BE49-F238E27FC236}">
                  <a16:creationId xmlns:a16="http://schemas.microsoft.com/office/drawing/2014/main" id="{9A313EFD-50DD-9248-5E85-36F32A6AE1C6}"/>
                </a:ext>
              </a:extLst>
            </p:cNvPr>
            <p:cNvGrpSpPr/>
            <p:nvPr/>
          </p:nvGrpSpPr>
          <p:grpSpPr>
            <a:xfrm>
              <a:off x="5940136" y="2593041"/>
              <a:ext cx="2762388" cy="3284732"/>
              <a:chOff x="8027517" y="2362470"/>
              <a:chExt cx="3359034" cy="3994198"/>
            </a:xfrm>
          </p:grpSpPr>
          <p:grpSp>
            <p:nvGrpSpPr>
              <p:cNvPr id="34" name="群組 33">
                <a:extLst>
                  <a:ext uri="{FF2B5EF4-FFF2-40B4-BE49-F238E27FC236}">
                    <a16:creationId xmlns:a16="http://schemas.microsoft.com/office/drawing/2014/main" id="{DFCB00EA-7854-CF6E-090C-E73FA5705BA6}"/>
                  </a:ext>
                </a:extLst>
              </p:cNvPr>
              <p:cNvGrpSpPr/>
              <p:nvPr/>
            </p:nvGrpSpPr>
            <p:grpSpPr>
              <a:xfrm>
                <a:off x="8027517" y="2666860"/>
                <a:ext cx="3359034" cy="3689808"/>
                <a:chOff x="8769418" y="2645775"/>
                <a:chExt cx="3359034" cy="3689808"/>
              </a:xfrm>
            </p:grpSpPr>
            <p:pic>
              <p:nvPicPr>
                <p:cNvPr id="31" name="圖片 30">
                  <a:extLst>
                    <a:ext uri="{FF2B5EF4-FFF2-40B4-BE49-F238E27FC236}">
                      <a16:creationId xmlns:a16="http://schemas.microsoft.com/office/drawing/2014/main" id="{4CA147A2-AF92-D616-2D99-56869350951B}"/>
                    </a:ext>
                  </a:extLst>
                </p:cNvPr>
                <p:cNvPicPr>
                  <a:picLocks noChangeAspect="1"/>
                </p:cNvPicPr>
                <p:nvPr/>
              </p:nvPicPr>
              <p:blipFill>
                <a:blip r:embed="rId12"/>
                <a:stretch>
                  <a:fillRect/>
                </a:stretch>
              </p:blipFill>
              <p:spPr>
                <a:xfrm>
                  <a:off x="8769418" y="2645775"/>
                  <a:ext cx="3359034" cy="2883463"/>
                </a:xfrm>
                <a:prstGeom prst="rect">
                  <a:avLst/>
                </a:prstGeom>
              </p:spPr>
            </p:pic>
            <p:pic>
              <p:nvPicPr>
                <p:cNvPr id="33" name="圖片 32">
                  <a:extLst>
                    <a:ext uri="{FF2B5EF4-FFF2-40B4-BE49-F238E27FC236}">
                      <a16:creationId xmlns:a16="http://schemas.microsoft.com/office/drawing/2014/main" id="{72D9F68A-0B81-AD1C-CFDB-2C747A0FED7A}"/>
                    </a:ext>
                  </a:extLst>
                </p:cNvPr>
                <p:cNvPicPr>
                  <a:picLocks noChangeAspect="1"/>
                </p:cNvPicPr>
                <p:nvPr/>
              </p:nvPicPr>
              <p:blipFill rotWithShape="1">
                <a:blip r:embed="rId13"/>
                <a:srcRect b="4463"/>
                <a:stretch/>
              </p:blipFill>
              <p:spPr>
                <a:xfrm>
                  <a:off x="8769418" y="5499273"/>
                  <a:ext cx="3359034" cy="836310"/>
                </a:xfrm>
                <a:prstGeom prst="rect">
                  <a:avLst/>
                </a:prstGeom>
              </p:spPr>
            </p:pic>
          </p:grpSp>
          <p:grpSp>
            <p:nvGrpSpPr>
              <p:cNvPr id="39" name="群組 38">
                <a:extLst>
                  <a:ext uri="{FF2B5EF4-FFF2-40B4-BE49-F238E27FC236}">
                    <a16:creationId xmlns:a16="http://schemas.microsoft.com/office/drawing/2014/main" id="{FA537A9D-C130-7F4F-59DF-7377E74FD1DC}"/>
                  </a:ext>
                </a:extLst>
              </p:cNvPr>
              <p:cNvGrpSpPr/>
              <p:nvPr/>
            </p:nvGrpSpPr>
            <p:grpSpPr>
              <a:xfrm>
                <a:off x="8998282" y="2362470"/>
                <a:ext cx="1409145" cy="318115"/>
                <a:chOff x="5858851" y="2390253"/>
                <a:chExt cx="1409145" cy="318115"/>
              </a:xfrm>
            </p:grpSpPr>
            <p:pic>
              <p:nvPicPr>
                <p:cNvPr id="40" name="圖形 39" descr="播放 以實心填滿">
                  <a:extLst>
                    <a:ext uri="{FF2B5EF4-FFF2-40B4-BE49-F238E27FC236}">
                      <a16:creationId xmlns:a16="http://schemas.microsoft.com/office/drawing/2014/main" id="{E4FCA23C-C537-C10D-A55C-4A46CE6320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5858852" y="2462643"/>
                  <a:ext cx="173334" cy="173336"/>
                </a:xfrm>
                <a:prstGeom prst="rect">
                  <a:avLst/>
                </a:prstGeom>
              </p:spPr>
            </p:pic>
            <p:sp>
              <p:nvSpPr>
                <p:cNvPr id="41" name="文字方塊 40">
                  <a:extLst>
                    <a:ext uri="{FF2B5EF4-FFF2-40B4-BE49-F238E27FC236}">
                      <a16:creationId xmlns:a16="http://schemas.microsoft.com/office/drawing/2014/main" id="{26E7ECD3-E6DE-EC5E-2611-1E837DA6FF06}"/>
                    </a:ext>
                  </a:extLst>
                </p:cNvPr>
                <p:cNvSpPr txBox="1"/>
                <p:nvPr/>
              </p:nvSpPr>
              <p:spPr>
                <a:xfrm>
                  <a:off x="5967465" y="2390253"/>
                  <a:ext cx="1300531" cy="318115"/>
                </a:xfrm>
                <a:prstGeom prst="rect">
                  <a:avLst/>
                </a:prstGeom>
                <a:noFill/>
              </p:spPr>
              <p:txBody>
                <a:bodyPr wrap="none" rtlCol="0">
                  <a:spAutoFit/>
                </a:bodyPr>
                <a:lstStyle/>
                <a:p>
                  <a:r>
                    <a:rPr lang="en-US" altLang="zh-TW" sz="1100" b="1" dirty="0"/>
                    <a:t>MTM</a:t>
                  </a:r>
                  <a:r>
                    <a:rPr lang="zh-TW" altLang="en-US" sz="1100" b="1" dirty="0"/>
                    <a:t> </a:t>
                  </a:r>
                  <a:r>
                    <a:rPr lang="en-US" altLang="zh-TW" sz="1100" b="1" dirty="0"/>
                    <a:t>Stop-60</a:t>
                  </a:r>
                  <a:endParaRPr lang="zh-TW" altLang="en-US" sz="1100" b="1" dirty="0"/>
                </a:p>
              </p:txBody>
            </p:sp>
          </p:grpSp>
        </p:grpSp>
        <p:grpSp>
          <p:nvGrpSpPr>
            <p:cNvPr id="19" name="群組 18">
              <a:extLst>
                <a:ext uri="{FF2B5EF4-FFF2-40B4-BE49-F238E27FC236}">
                  <a16:creationId xmlns:a16="http://schemas.microsoft.com/office/drawing/2014/main" id="{1D852268-174E-AE1C-1610-25C2A07F2A56}"/>
                </a:ext>
              </a:extLst>
            </p:cNvPr>
            <p:cNvGrpSpPr/>
            <p:nvPr/>
          </p:nvGrpSpPr>
          <p:grpSpPr>
            <a:xfrm>
              <a:off x="172203" y="2577022"/>
              <a:ext cx="2832986" cy="3296969"/>
              <a:chOff x="641657" y="2357873"/>
              <a:chExt cx="3436043" cy="3998794"/>
            </a:xfrm>
          </p:grpSpPr>
          <p:grpSp>
            <p:nvGrpSpPr>
              <p:cNvPr id="7" name="群組 6">
                <a:extLst>
                  <a:ext uri="{FF2B5EF4-FFF2-40B4-BE49-F238E27FC236}">
                    <a16:creationId xmlns:a16="http://schemas.microsoft.com/office/drawing/2014/main" id="{121BB3A6-1F02-FD1D-696A-2F19AB7067AF}"/>
                  </a:ext>
                </a:extLst>
              </p:cNvPr>
              <p:cNvGrpSpPr/>
              <p:nvPr/>
            </p:nvGrpSpPr>
            <p:grpSpPr>
              <a:xfrm>
                <a:off x="641657" y="2666861"/>
                <a:ext cx="3436043" cy="3689806"/>
                <a:chOff x="6575435" y="847800"/>
                <a:chExt cx="5103300" cy="5480195"/>
              </a:xfrm>
            </p:grpSpPr>
            <p:pic>
              <p:nvPicPr>
                <p:cNvPr id="5" name="圖片 4">
                  <a:extLst>
                    <a:ext uri="{FF2B5EF4-FFF2-40B4-BE49-F238E27FC236}">
                      <a16:creationId xmlns:a16="http://schemas.microsoft.com/office/drawing/2014/main" id="{764D01C2-769F-D4C8-10E5-9BF020380101}"/>
                    </a:ext>
                  </a:extLst>
                </p:cNvPr>
                <p:cNvPicPr>
                  <a:picLocks noChangeAspect="1"/>
                </p:cNvPicPr>
                <p:nvPr/>
              </p:nvPicPr>
              <p:blipFill>
                <a:blip r:embed="rId14"/>
                <a:stretch>
                  <a:fillRect/>
                </a:stretch>
              </p:blipFill>
              <p:spPr>
                <a:xfrm>
                  <a:off x="6575437" y="847800"/>
                  <a:ext cx="5103298" cy="4145537"/>
                </a:xfrm>
                <a:prstGeom prst="rect">
                  <a:avLst/>
                </a:prstGeom>
              </p:spPr>
            </p:pic>
            <p:pic>
              <p:nvPicPr>
                <p:cNvPr id="6" name="圖片 5">
                  <a:extLst>
                    <a:ext uri="{FF2B5EF4-FFF2-40B4-BE49-F238E27FC236}">
                      <a16:creationId xmlns:a16="http://schemas.microsoft.com/office/drawing/2014/main" id="{D204A0D4-0DC3-07C5-7BBF-A5FF4085E382}"/>
                    </a:ext>
                  </a:extLst>
                </p:cNvPr>
                <p:cNvPicPr>
                  <a:picLocks noChangeAspect="1"/>
                </p:cNvPicPr>
                <p:nvPr/>
              </p:nvPicPr>
              <p:blipFill>
                <a:blip r:embed="rId15"/>
                <a:stretch>
                  <a:fillRect/>
                </a:stretch>
              </p:blipFill>
              <p:spPr>
                <a:xfrm>
                  <a:off x="6575435" y="4959383"/>
                  <a:ext cx="5103299" cy="1368612"/>
                </a:xfrm>
                <a:prstGeom prst="rect">
                  <a:avLst/>
                </a:prstGeom>
              </p:spPr>
            </p:pic>
          </p:grpSp>
          <p:grpSp>
            <p:nvGrpSpPr>
              <p:cNvPr id="8" name="群組 7">
                <a:extLst>
                  <a:ext uri="{FF2B5EF4-FFF2-40B4-BE49-F238E27FC236}">
                    <a16:creationId xmlns:a16="http://schemas.microsoft.com/office/drawing/2014/main" id="{BEB9E55A-9161-4FAB-0BCA-A697048B839E}"/>
                  </a:ext>
                </a:extLst>
              </p:cNvPr>
              <p:cNvGrpSpPr/>
              <p:nvPr/>
            </p:nvGrpSpPr>
            <p:grpSpPr>
              <a:xfrm>
                <a:off x="1727889" y="2357873"/>
                <a:ext cx="1147171" cy="317299"/>
                <a:chOff x="5935814" y="2390253"/>
                <a:chExt cx="1147171" cy="317299"/>
              </a:xfrm>
            </p:grpSpPr>
            <p:pic>
              <p:nvPicPr>
                <p:cNvPr id="10" name="圖形 9" descr="播放 以實心填滿">
                  <a:extLst>
                    <a:ext uri="{FF2B5EF4-FFF2-40B4-BE49-F238E27FC236}">
                      <a16:creationId xmlns:a16="http://schemas.microsoft.com/office/drawing/2014/main" id="{C63212C4-C841-5F71-FD09-C7646B357C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5935814" y="2468124"/>
                  <a:ext cx="173335" cy="173335"/>
                </a:xfrm>
                <a:prstGeom prst="rect">
                  <a:avLst/>
                </a:prstGeom>
              </p:spPr>
            </p:pic>
            <p:sp>
              <p:nvSpPr>
                <p:cNvPr id="11" name="文字方塊 10">
                  <a:extLst>
                    <a:ext uri="{FF2B5EF4-FFF2-40B4-BE49-F238E27FC236}">
                      <a16:creationId xmlns:a16="http://schemas.microsoft.com/office/drawing/2014/main" id="{D8F6881D-F8B6-0EDE-2EEF-43CC42BC7E92}"/>
                    </a:ext>
                  </a:extLst>
                </p:cNvPr>
                <p:cNvSpPr txBox="1"/>
                <p:nvPr/>
              </p:nvSpPr>
              <p:spPr>
                <a:xfrm>
                  <a:off x="6044374" y="2390253"/>
                  <a:ext cx="1038611" cy="317299"/>
                </a:xfrm>
                <a:prstGeom prst="rect">
                  <a:avLst/>
                </a:prstGeom>
                <a:noFill/>
              </p:spPr>
              <p:txBody>
                <a:bodyPr wrap="none" rtlCol="0">
                  <a:spAutoFit/>
                </a:bodyPr>
                <a:lstStyle/>
                <a:p>
                  <a:r>
                    <a:rPr lang="en-US" altLang="zh-TW" sz="1100" b="1" dirty="0"/>
                    <a:t>MTM</a:t>
                  </a:r>
                  <a:r>
                    <a:rPr lang="zh-TW" altLang="en-US" sz="1100" b="1" dirty="0"/>
                    <a:t> </a:t>
                  </a:r>
                  <a:r>
                    <a:rPr lang="en-US" altLang="zh-TW" sz="1100" b="1" dirty="0"/>
                    <a:t>Base</a:t>
                  </a:r>
                  <a:endParaRPr lang="zh-TW" altLang="en-US" sz="1100" b="1" dirty="0"/>
                </a:p>
              </p:txBody>
            </p:sp>
          </p:grpSp>
        </p:grpSp>
        <p:grpSp>
          <p:nvGrpSpPr>
            <p:cNvPr id="35" name="群組 34">
              <a:extLst>
                <a:ext uri="{FF2B5EF4-FFF2-40B4-BE49-F238E27FC236}">
                  <a16:creationId xmlns:a16="http://schemas.microsoft.com/office/drawing/2014/main" id="{C681C9D7-D43F-49B7-5CC3-8437B0CE38E9}"/>
                </a:ext>
              </a:extLst>
            </p:cNvPr>
            <p:cNvGrpSpPr/>
            <p:nvPr/>
          </p:nvGrpSpPr>
          <p:grpSpPr>
            <a:xfrm>
              <a:off x="8797028" y="2593041"/>
              <a:ext cx="2846240" cy="3301608"/>
              <a:chOff x="8797028" y="2593041"/>
              <a:chExt cx="2846240" cy="3301608"/>
            </a:xfrm>
          </p:grpSpPr>
          <p:grpSp>
            <p:nvGrpSpPr>
              <p:cNvPr id="18" name="群組 17">
                <a:extLst>
                  <a:ext uri="{FF2B5EF4-FFF2-40B4-BE49-F238E27FC236}">
                    <a16:creationId xmlns:a16="http://schemas.microsoft.com/office/drawing/2014/main" id="{E53485E9-8520-BD1E-75A4-752E5B44904B}"/>
                  </a:ext>
                </a:extLst>
              </p:cNvPr>
              <p:cNvGrpSpPr/>
              <p:nvPr/>
            </p:nvGrpSpPr>
            <p:grpSpPr>
              <a:xfrm>
                <a:off x="8797028" y="2827155"/>
                <a:ext cx="2846240" cy="3067494"/>
                <a:chOff x="4364247" y="2656449"/>
                <a:chExt cx="3359955" cy="3621143"/>
              </a:xfrm>
            </p:grpSpPr>
            <p:pic>
              <p:nvPicPr>
                <p:cNvPr id="15" name="圖片 14">
                  <a:extLst>
                    <a:ext uri="{FF2B5EF4-FFF2-40B4-BE49-F238E27FC236}">
                      <a16:creationId xmlns:a16="http://schemas.microsoft.com/office/drawing/2014/main" id="{1B2289A3-884A-4A6C-7030-2E52D12E0572}"/>
                    </a:ext>
                  </a:extLst>
                </p:cNvPr>
                <p:cNvPicPr>
                  <a:picLocks noChangeAspect="1"/>
                </p:cNvPicPr>
                <p:nvPr/>
              </p:nvPicPr>
              <p:blipFill>
                <a:blip r:embed="rId16"/>
                <a:stretch>
                  <a:fillRect/>
                </a:stretch>
              </p:blipFill>
              <p:spPr>
                <a:xfrm>
                  <a:off x="4364247" y="2656449"/>
                  <a:ext cx="3359955" cy="2801595"/>
                </a:xfrm>
                <a:prstGeom prst="rect">
                  <a:avLst/>
                </a:prstGeom>
              </p:spPr>
            </p:pic>
            <p:pic>
              <p:nvPicPr>
                <p:cNvPr id="17" name="圖片 16">
                  <a:extLst>
                    <a:ext uri="{FF2B5EF4-FFF2-40B4-BE49-F238E27FC236}">
                      <a16:creationId xmlns:a16="http://schemas.microsoft.com/office/drawing/2014/main" id="{0F67A9BB-10AB-F3C7-C867-6FFBDC95E9BE}"/>
                    </a:ext>
                  </a:extLst>
                </p:cNvPr>
                <p:cNvPicPr>
                  <a:picLocks noChangeAspect="1"/>
                </p:cNvPicPr>
                <p:nvPr/>
              </p:nvPicPr>
              <p:blipFill>
                <a:blip r:embed="rId17"/>
                <a:stretch>
                  <a:fillRect/>
                </a:stretch>
              </p:blipFill>
              <p:spPr>
                <a:xfrm>
                  <a:off x="4370364" y="5435183"/>
                  <a:ext cx="3353838" cy="842409"/>
                </a:xfrm>
                <a:prstGeom prst="rect">
                  <a:avLst/>
                </a:prstGeom>
              </p:spPr>
            </p:pic>
          </p:grpSp>
          <p:pic>
            <p:nvPicPr>
              <p:cNvPr id="30" name="圖形 29" descr="播放 以實心填滿">
                <a:extLst>
                  <a:ext uri="{FF2B5EF4-FFF2-40B4-BE49-F238E27FC236}">
                    <a16:creationId xmlns:a16="http://schemas.microsoft.com/office/drawing/2014/main" id="{070C911D-E55F-AAE2-50C4-ADECBB4990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9484231" y="2652573"/>
                <a:ext cx="142546" cy="142547"/>
              </a:xfrm>
              <a:prstGeom prst="rect">
                <a:avLst/>
              </a:prstGeom>
            </p:spPr>
          </p:pic>
          <p:sp>
            <p:nvSpPr>
              <p:cNvPr id="32" name="文字方塊 31">
                <a:extLst>
                  <a:ext uri="{FF2B5EF4-FFF2-40B4-BE49-F238E27FC236}">
                    <a16:creationId xmlns:a16="http://schemas.microsoft.com/office/drawing/2014/main" id="{62E72E2B-366F-B0D9-835A-858810556D70}"/>
                  </a:ext>
                </a:extLst>
              </p:cNvPr>
              <p:cNvSpPr txBox="1"/>
              <p:nvPr/>
            </p:nvSpPr>
            <p:spPr>
              <a:xfrm>
                <a:off x="9573552" y="2593041"/>
                <a:ext cx="1301959" cy="261610"/>
              </a:xfrm>
              <a:prstGeom prst="rect">
                <a:avLst/>
              </a:prstGeom>
              <a:noFill/>
            </p:spPr>
            <p:txBody>
              <a:bodyPr wrap="none" rtlCol="0">
                <a:spAutoFit/>
              </a:bodyPr>
              <a:lstStyle/>
              <a:p>
                <a:r>
                  <a:rPr lang="en-US" altLang="zh-TW" sz="1100" b="1" dirty="0"/>
                  <a:t>MTM</a:t>
                </a:r>
                <a:r>
                  <a:rPr lang="zh-TW" altLang="en-US" sz="1100" b="1" dirty="0"/>
                  <a:t> </a:t>
                </a:r>
                <a:r>
                  <a:rPr lang="en-US" altLang="zh-TW" sz="1100" b="1" dirty="0"/>
                  <a:t>Stop-30, 60</a:t>
                </a:r>
                <a:endParaRPr lang="zh-TW" altLang="en-US" sz="1100" b="1" dirty="0"/>
              </a:p>
            </p:txBody>
          </p:sp>
        </p:grpSp>
      </p:grpSp>
    </p:spTree>
    <p:extLst>
      <p:ext uri="{BB962C8B-B14F-4D97-AF65-F5344CB8AC3E}">
        <p14:creationId xmlns:p14="http://schemas.microsoft.com/office/powerpoint/2010/main" val="4281686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策略總結</a:t>
            </a:r>
          </a:p>
        </p:txBody>
      </p:sp>
      <p:grpSp>
        <p:nvGrpSpPr>
          <p:cNvPr id="14" name="群組 13">
            <a:extLst>
              <a:ext uri="{FF2B5EF4-FFF2-40B4-BE49-F238E27FC236}">
                <a16:creationId xmlns:a16="http://schemas.microsoft.com/office/drawing/2014/main" id="{62B8614C-F40C-FA47-7E68-6D664A2538B9}"/>
              </a:ext>
            </a:extLst>
          </p:cNvPr>
          <p:cNvGrpSpPr/>
          <p:nvPr/>
        </p:nvGrpSpPr>
        <p:grpSpPr>
          <a:xfrm>
            <a:off x="751012" y="4323311"/>
            <a:ext cx="3608504" cy="1226718"/>
            <a:chOff x="687334" y="4609486"/>
            <a:chExt cx="3608504" cy="1226718"/>
          </a:xfrm>
        </p:grpSpPr>
        <p:sp>
          <p:nvSpPr>
            <p:cNvPr id="12" name="矩形 11">
              <a:extLst>
                <a:ext uri="{FF2B5EF4-FFF2-40B4-BE49-F238E27FC236}">
                  <a16:creationId xmlns:a16="http://schemas.microsoft.com/office/drawing/2014/main" id="{0F0A33AF-4687-1548-E765-B46233142EBA}"/>
                </a:ext>
              </a:extLst>
            </p:cNvPr>
            <p:cNvSpPr/>
            <p:nvPr/>
          </p:nvSpPr>
          <p:spPr>
            <a:xfrm>
              <a:off x="687334" y="4609486"/>
              <a:ext cx="3608504" cy="12267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0" name="群組 19">
              <a:extLst>
                <a:ext uri="{FF2B5EF4-FFF2-40B4-BE49-F238E27FC236}">
                  <a16:creationId xmlns:a16="http://schemas.microsoft.com/office/drawing/2014/main" id="{E8014941-7E69-8D00-7454-33C37A4AC74C}"/>
                </a:ext>
              </a:extLst>
            </p:cNvPr>
            <p:cNvGrpSpPr/>
            <p:nvPr/>
          </p:nvGrpSpPr>
          <p:grpSpPr>
            <a:xfrm>
              <a:off x="754304" y="4609486"/>
              <a:ext cx="3541534" cy="1167756"/>
              <a:chOff x="714220" y="2251042"/>
              <a:chExt cx="4267274" cy="1407055"/>
            </a:xfrm>
          </p:grpSpPr>
          <p:sp>
            <p:nvSpPr>
              <p:cNvPr id="21" name="文字方塊 20">
                <a:extLst>
                  <a:ext uri="{FF2B5EF4-FFF2-40B4-BE49-F238E27FC236}">
                    <a16:creationId xmlns:a16="http://schemas.microsoft.com/office/drawing/2014/main" id="{37A6F86A-307A-754A-92FC-623CDD076679}"/>
                  </a:ext>
                </a:extLst>
              </p:cNvPr>
              <p:cNvSpPr txBox="1"/>
              <p:nvPr/>
            </p:nvSpPr>
            <p:spPr>
              <a:xfrm>
                <a:off x="714220" y="2251042"/>
                <a:ext cx="4267274" cy="1407055"/>
              </a:xfrm>
              <a:prstGeom prst="rect">
                <a:avLst/>
              </a:prstGeom>
              <a:noFill/>
            </p:spPr>
            <p:txBody>
              <a:bodyPr wrap="square" rtlCol="0">
                <a:spAutoFit/>
              </a:bodyPr>
              <a:lstStyle/>
              <a:p>
                <a:pPr algn="just">
                  <a:lnSpc>
                    <a:spcPct val="150000"/>
                  </a:lnSpc>
                </a:pPr>
                <a:r>
                  <a:rPr lang="zh-TW" altLang="en-US" sz="1200" b="1" dirty="0">
                    <a:ea typeface="微軟正黑體" panose="020B0604030504040204" pitchFamily="34" charset="-120"/>
                  </a:rPr>
                  <a:t>  </a:t>
                </a:r>
                <a:r>
                  <a:rPr lang="en-US" altLang="zh-TW" sz="1200" b="1" dirty="0">
                    <a:ea typeface="微軟正黑體" panose="020B0604030504040204" pitchFamily="34" charset="-120"/>
                  </a:rPr>
                  <a:t>MTM Base ( </a:t>
                </a:r>
                <a:r>
                  <a:rPr lang="zh-TW" altLang="en-US" sz="1200" b="1" dirty="0">
                    <a:ea typeface="微軟正黑體" panose="020B0604030504040204" pitchFamily="34" charset="-120"/>
                  </a:rPr>
                  <a:t>基本動能策略 </a:t>
                </a:r>
                <a:r>
                  <a:rPr lang="en-US" altLang="zh-TW" sz="1200" b="1" dirty="0">
                    <a:ea typeface="微軟正黑體" panose="020B0604030504040204" pitchFamily="34" charset="-120"/>
                  </a:rPr>
                  <a:t>)</a:t>
                </a:r>
              </a:p>
              <a:p>
                <a:pPr algn="just">
                  <a:lnSpc>
                    <a:spcPct val="150000"/>
                  </a:lnSpc>
                </a:pPr>
                <a:r>
                  <a:rPr lang="en-US" altLang="zh-TW" sz="1200" b="1" dirty="0">
                    <a:ea typeface="微軟正黑體" panose="020B0604030504040204" pitchFamily="34" charset="-120"/>
                  </a:rPr>
                  <a:t>  MTM</a:t>
                </a:r>
                <a:r>
                  <a:rPr lang="zh-TW" altLang="en-US" sz="1200" b="1" dirty="0">
                    <a:ea typeface="微軟正黑體" panose="020B0604030504040204" pitchFamily="34" charset="-120"/>
                  </a:rPr>
                  <a:t> </a:t>
                </a:r>
                <a:r>
                  <a:rPr lang="en-US" altLang="zh-TW" sz="1200" b="1" dirty="0">
                    <a:ea typeface="微軟正黑體" panose="020B0604030504040204" pitchFamily="34" charset="-120"/>
                  </a:rPr>
                  <a:t>Stop -30</a:t>
                </a:r>
                <a:r>
                  <a:rPr lang="zh-TW" altLang="en-US" sz="1200" b="1" dirty="0">
                    <a:ea typeface="微軟正黑體" panose="020B0604030504040204" pitchFamily="34" charset="-120"/>
                  </a:rPr>
                  <a:t> </a:t>
                </a:r>
                <a:r>
                  <a:rPr lang="en-US" altLang="zh-TW" sz="1200" b="1" dirty="0">
                    <a:ea typeface="微軟正黑體" panose="020B0604030504040204" pitchFamily="34" charset="-120"/>
                  </a:rPr>
                  <a:t>(</a:t>
                </a:r>
                <a:r>
                  <a:rPr lang="zh-TW" altLang="en-US" sz="1200" b="1" dirty="0">
                    <a:ea typeface="微軟正黑體" panose="020B0604030504040204" pitchFamily="34" charset="-120"/>
                  </a:rPr>
                  <a:t> 結合止損動能策略 </a:t>
                </a:r>
                <a:r>
                  <a:rPr lang="en-US" altLang="zh-TW" sz="1200" b="1" dirty="0">
                    <a:ea typeface="微軟正黑體" panose="020B0604030504040204" pitchFamily="34" charset="-120"/>
                  </a:rPr>
                  <a:t>)</a:t>
                </a:r>
              </a:p>
              <a:p>
                <a:pPr algn="just">
                  <a:lnSpc>
                    <a:spcPct val="150000"/>
                  </a:lnSpc>
                </a:pPr>
                <a:r>
                  <a:rPr lang="en-US" altLang="zh-TW" sz="1200" b="1" dirty="0">
                    <a:ea typeface="微軟正黑體" panose="020B0604030504040204" pitchFamily="34" charset="-120"/>
                  </a:rPr>
                  <a:t>  MTM Stop +60</a:t>
                </a:r>
                <a:r>
                  <a:rPr lang="zh-TW" altLang="en-US" sz="1200" b="1" dirty="0">
                    <a:ea typeface="微軟正黑體" panose="020B0604030504040204" pitchFamily="34" charset="-120"/>
                  </a:rPr>
                  <a:t> </a:t>
                </a:r>
                <a:r>
                  <a:rPr lang="en-US" altLang="zh-TW" sz="1200" b="1" dirty="0">
                    <a:ea typeface="微軟正黑體" panose="020B0604030504040204" pitchFamily="34" charset="-120"/>
                  </a:rPr>
                  <a:t>(</a:t>
                </a:r>
                <a:r>
                  <a:rPr lang="zh-TW" altLang="en-US" sz="1200" b="1" dirty="0">
                    <a:ea typeface="微軟正黑體" panose="020B0604030504040204" pitchFamily="34" charset="-120"/>
                  </a:rPr>
                  <a:t> 結合止盈動能策略 </a:t>
                </a:r>
                <a:r>
                  <a:rPr lang="en-US" altLang="zh-TW" sz="1200" b="1" dirty="0">
                    <a:ea typeface="微軟正黑體" panose="020B0604030504040204" pitchFamily="34" charset="-120"/>
                  </a:rPr>
                  <a:t>)</a:t>
                </a:r>
              </a:p>
              <a:p>
                <a:pPr algn="just">
                  <a:lnSpc>
                    <a:spcPct val="150000"/>
                  </a:lnSpc>
                </a:pPr>
                <a:r>
                  <a:rPr lang="en-US" altLang="zh-TW" sz="1200" b="1" dirty="0">
                    <a:ea typeface="微軟正黑體" panose="020B0604030504040204" pitchFamily="34" charset="-120"/>
                  </a:rPr>
                  <a:t>  MTM Stop  -30, +60</a:t>
                </a:r>
                <a:r>
                  <a:rPr lang="zh-TW" altLang="en-US" sz="1200" b="1" dirty="0">
                    <a:ea typeface="微軟正黑體" panose="020B0604030504040204" pitchFamily="34" charset="-120"/>
                  </a:rPr>
                  <a:t> </a:t>
                </a:r>
                <a:r>
                  <a:rPr lang="en-US" altLang="zh-TW" sz="1200" b="1" dirty="0">
                    <a:ea typeface="微軟正黑體" panose="020B0604030504040204" pitchFamily="34" charset="-120"/>
                  </a:rPr>
                  <a:t>(</a:t>
                </a:r>
                <a:r>
                  <a:rPr lang="zh-TW" altLang="en-US" sz="1200" b="1" dirty="0">
                    <a:ea typeface="微軟正黑體" panose="020B0604030504040204" pitchFamily="34" charset="-120"/>
                  </a:rPr>
                  <a:t> 結合止損</a:t>
                </a:r>
                <a:r>
                  <a:rPr lang="en-US" altLang="zh-TW" sz="1200" b="1" dirty="0">
                    <a:ea typeface="微軟正黑體" panose="020B0604030504040204" pitchFamily="34" charset="-120"/>
                  </a:rPr>
                  <a:t>&amp;</a:t>
                </a:r>
                <a:r>
                  <a:rPr lang="zh-TW" altLang="en-US" sz="1200" b="1" dirty="0">
                    <a:ea typeface="微軟正黑體" panose="020B0604030504040204" pitchFamily="34" charset="-120"/>
                  </a:rPr>
                  <a:t>止盈動能策略</a:t>
                </a:r>
                <a:r>
                  <a:rPr lang="en-US" altLang="zh-TW" sz="1200" b="1" dirty="0">
                    <a:ea typeface="微軟正黑體" panose="020B0604030504040204" pitchFamily="34" charset="-120"/>
                  </a:rPr>
                  <a:t>)</a:t>
                </a:r>
              </a:p>
            </p:txBody>
          </p:sp>
          <p:pic>
            <p:nvPicPr>
              <p:cNvPr id="22" name="圖形 21" descr="哈維球 100% 以實心填滿">
                <a:extLst>
                  <a:ext uri="{FF2B5EF4-FFF2-40B4-BE49-F238E27FC236}">
                    <a16:creationId xmlns:a16="http://schemas.microsoft.com/office/drawing/2014/main" id="{2684C192-E339-7C44-830B-C3C1B3A3D4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23579" y="2412782"/>
                <a:ext cx="144000" cy="144000"/>
              </a:xfrm>
              <a:prstGeom prst="rect">
                <a:avLst/>
              </a:prstGeom>
            </p:spPr>
          </p:pic>
          <p:pic>
            <p:nvPicPr>
              <p:cNvPr id="23" name="圖形 22" descr="哈維球 100% 以實心填滿">
                <a:extLst>
                  <a:ext uri="{FF2B5EF4-FFF2-40B4-BE49-F238E27FC236}">
                    <a16:creationId xmlns:a16="http://schemas.microsoft.com/office/drawing/2014/main" id="{793CD3B0-D371-B14A-5CB8-BF5D15892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23579" y="2755430"/>
                <a:ext cx="144000" cy="144000"/>
              </a:xfrm>
              <a:prstGeom prst="rect">
                <a:avLst/>
              </a:prstGeom>
            </p:spPr>
          </p:pic>
          <p:pic>
            <p:nvPicPr>
              <p:cNvPr id="24" name="圖形 23" descr="哈維球 100% 以實心填滿">
                <a:extLst>
                  <a:ext uri="{FF2B5EF4-FFF2-40B4-BE49-F238E27FC236}">
                    <a16:creationId xmlns:a16="http://schemas.microsoft.com/office/drawing/2014/main" id="{59DBC8D0-7C49-EFE5-3719-AA26862281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723579" y="3073274"/>
                <a:ext cx="144000" cy="144000"/>
              </a:xfrm>
              <a:prstGeom prst="rect">
                <a:avLst/>
              </a:prstGeom>
            </p:spPr>
          </p:pic>
          <p:pic>
            <p:nvPicPr>
              <p:cNvPr id="25" name="圖形 24" descr="哈維球 100% 以實心填滿">
                <a:extLst>
                  <a:ext uri="{FF2B5EF4-FFF2-40B4-BE49-F238E27FC236}">
                    <a16:creationId xmlns:a16="http://schemas.microsoft.com/office/drawing/2014/main" id="{AE1E6657-91D1-79F2-7AF3-00A8D120EF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23579" y="3398511"/>
                <a:ext cx="144000" cy="144000"/>
              </a:xfrm>
              <a:prstGeom prst="rect">
                <a:avLst/>
              </a:prstGeom>
            </p:spPr>
          </p:pic>
        </p:grpSp>
      </p:grpSp>
      <p:sp>
        <p:nvSpPr>
          <p:cNvPr id="13" name="文字方塊 12">
            <a:extLst>
              <a:ext uri="{FF2B5EF4-FFF2-40B4-BE49-F238E27FC236}">
                <a16:creationId xmlns:a16="http://schemas.microsoft.com/office/drawing/2014/main" id="{3C1E7C9C-0D95-E623-CBB1-57F5E8220237}"/>
              </a:ext>
            </a:extLst>
          </p:cNvPr>
          <p:cNvSpPr txBox="1"/>
          <p:nvPr/>
        </p:nvSpPr>
        <p:spPr>
          <a:xfrm>
            <a:off x="444167" y="1091660"/>
            <a:ext cx="9982448" cy="787523"/>
          </a:xfrm>
          <a:prstGeom prst="rect">
            <a:avLst/>
          </a:prstGeom>
          <a:noFill/>
        </p:spPr>
        <p:txBody>
          <a:bodyPr wrap="square" rtlCol="0">
            <a:spAutoFit/>
          </a:bodyPr>
          <a:lstStyle/>
          <a:p>
            <a:pPr algn="just">
              <a:lnSpc>
                <a:spcPct val="150000"/>
              </a:lnSpc>
            </a:pPr>
            <a:r>
              <a:rPr lang="en-US" altLang="zh-TW" sz="1600" b="0" i="0" dirty="0">
                <a:solidFill>
                  <a:srgbClr val="000000"/>
                </a:solidFill>
                <a:effectLst/>
                <a:ea typeface="微軟正黑體" panose="020B0604030504040204" pitchFamily="34" charset="-120"/>
              </a:rPr>
              <a:t>MTM Base</a:t>
            </a:r>
            <a:r>
              <a:rPr lang="zh-TW" altLang="en-US" sz="1600" b="0" i="0" dirty="0">
                <a:solidFill>
                  <a:srgbClr val="000000"/>
                </a:solidFill>
                <a:effectLst/>
                <a:ea typeface="微軟正黑體" panose="020B0604030504040204" pitchFamily="34" charset="-120"/>
              </a:rPr>
              <a:t>，</a:t>
            </a:r>
            <a:r>
              <a:rPr lang="en-US" altLang="zh-TW" sz="1600" b="0" i="0" dirty="0">
                <a:solidFill>
                  <a:srgbClr val="000000"/>
                </a:solidFill>
                <a:effectLst/>
                <a:ea typeface="微軟正黑體" panose="020B0604030504040204" pitchFamily="34" charset="-120"/>
              </a:rPr>
              <a:t>MTM Stop-30</a:t>
            </a:r>
            <a:r>
              <a:rPr lang="zh-TW" altLang="en-US" sz="1600" b="0" i="0" dirty="0">
                <a:solidFill>
                  <a:srgbClr val="000000"/>
                </a:solidFill>
                <a:effectLst/>
                <a:ea typeface="微軟正黑體" panose="020B0604030504040204" pitchFamily="34" charset="-120"/>
              </a:rPr>
              <a:t>，</a:t>
            </a:r>
            <a:r>
              <a:rPr lang="en-US" altLang="zh-TW" sz="1600" b="0" i="0" dirty="0">
                <a:solidFill>
                  <a:srgbClr val="000000"/>
                </a:solidFill>
                <a:effectLst/>
                <a:ea typeface="微軟正黑體" panose="020B0604030504040204" pitchFamily="34" charset="-120"/>
              </a:rPr>
              <a:t>MTM Stop-30+60</a:t>
            </a:r>
            <a:r>
              <a:rPr lang="zh-TW" altLang="en-US" sz="1600" b="0" i="0" dirty="0">
                <a:solidFill>
                  <a:srgbClr val="000000"/>
                </a:solidFill>
                <a:effectLst/>
                <a:ea typeface="微軟正黑體" panose="020B0604030504040204" pitchFamily="34" charset="-120"/>
              </a:rPr>
              <a:t>，</a:t>
            </a:r>
            <a:r>
              <a:rPr lang="en-US" altLang="zh-TW" sz="1600" b="0" i="0" dirty="0">
                <a:solidFill>
                  <a:srgbClr val="000000"/>
                </a:solidFill>
                <a:effectLst/>
                <a:ea typeface="微軟正黑體" panose="020B0604030504040204" pitchFamily="34" charset="-120"/>
              </a:rPr>
              <a:t>MTM Stop-30+60</a:t>
            </a:r>
            <a:r>
              <a:rPr lang="zh-TW" altLang="en-US" sz="1600" b="0" i="0" dirty="0">
                <a:solidFill>
                  <a:srgbClr val="000000"/>
                </a:solidFill>
                <a:effectLst/>
                <a:ea typeface="微軟正黑體" panose="020B0604030504040204" pitchFamily="34" charset="-120"/>
              </a:rPr>
              <a:t>和</a:t>
            </a:r>
            <a:r>
              <a:rPr lang="en-US" altLang="zh-TW" sz="1600" b="0" i="0" dirty="0">
                <a:solidFill>
                  <a:srgbClr val="000000"/>
                </a:solidFill>
                <a:effectLst/>
                <a:ea typeface="微軟正黑體" panose="020B0604030504040204" pitchFamily="34" charset="-120"/>
              </a:rPr>
              <a:t>MTM Stop+60</a:t>
            </a:r>
            <a:r>
              <a:rPr lang="zh-TW" altLang="en-US" sz="1600" b="0" i="0" dirty="0">
                <a:solidFill>
                  <a:srgbClr val="000000"/>
                </a:solidFill>
                <a:effectLst/>
                <a:ea typeface="微軟正黑體" panose="020B0604030504040204" pitchFamily="34" charset="-120"/>
              </a:rPr>
              <a:t>。下圖顯示在這段時間內，使用止損代替止盈能夠獲得更高的利潤，這反映了台灣指數期貨市場的動能效應。</a:t>
            </a:r>
            <a:endParaRPr lang="en-US" altLang="zh-TW" sz="1600" dirty="0">
              <a:solidFill>
                <a:srgbClr val="000000"/>
              </a:solidFill>
              <a:ea typeface="微軟正黑體" panose="020B0604030504040204" pitchFamily="34" charset="-120"/>
            </a:endParaRPr>
          </a:p>
        </p:txBody>
      </p:sp>
      <p:pic>
        <p:nvPicPr>
          <p:cNvPr id="4" name="圖片 3">
            <a:extLst>
              <a:ext uri="{FF2B5EF4-FFF2-40B4-BE49-F238E27FC236}">
                <a16:creationId xmlns:a16="http://schemas.microsoft.com/office/drawing/2014/main" id="{ED244AF8-DF03-7091-10F7-DFA09C13B720}"/>
              </a:ext>
            </a:extLst>
          </p:cNvPr>
          <p:cNvPicPr>
            <a:picLocks noChangeAspect="1"/>
          </p:cNvPicPr>
          <p:nvPr/>
        </p:nvPicPr>
        <p:blipFill>
          <a:blip r:embed="rId10"/>
          <a:stretch>
            <a:fillRect/>
          </a:stretch>
        </p:blipFill>
        <p:spPr>
          <a:xfrm>
            <a:off x="4913564" y="2166330"/>
            <a:ext cx="4638496" cy="4119100"/>
          </a:xfrm>
          <a:prstGeom prst="rect">
            <a:avLst/>
          </a:prstGeom>
        </p:spPr>
      </p:pic>
    </p:spTree>
    <p:extLst>
      <p:ext uri="{BB962C8B-B14F-4D97-AF65-F5344CB8AC3E}">
        <p14:creationId xmlns:p14="http://schemas.microsoft.com/office/powerpoint/2010/main" val="201686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不同止損點的表現 </a:t>
            </a:r>
            <a:r>
              <a:rPr lang="en-US" altLang="zh-TW" sz="4000" dirty="0"/>
              <a:t>(Loss)</a:t>
            </a:r>
            <a:endParaRPr lang="zh-TW" altLang="en-US" sz="4000" dirty="0"/>
          </a:p>
        </p:txBody>
      </p:sp>
      <p:sp>
        <p:nvSpPr>
          <p:cNvPr id="13" name="文字方塊 12">
            <a:extLst>
              <a:ext uri="{FF2B5EF4-FFF2-40B4-BE49-F238E27FC236}">
                <a16:creationId xmlns:a16="http://schemas.microsoft.com/office/drawing/2014/main" id="{3C1E7C9C-0D95-E623-CBB1-57F5E8220237}"/>
              </a:ext>
            </a:extLst>
          </p:cNvPr>
          <p:cNvSpPr txBox="1"/>
          <p:nvPr/>
        </p:nvSpPr>
        <p:spPr>
          <a:xfrm>
            <a:off x="444166" y="1091660"/>
            <a:ext cx="11233533" cy="2007409"/>
          </a:xfrm>
          <a:prstGeom prst="rect">
            <a:avLst/>
          </a:prstGeom>
          <a:noFill/>
        </p:spPr>
        <p:txBody>
          <a:bodyPr wrap="square" rtlCol="0">
            <a:spAutoFit/>
          </a:bodyPr>
          <a:lstStyle/>
          <a:p>
            <a:pPr algn="just">
              <a:lnSpc>
                <a:spcPts val="2400"/>
              </a:lnSpc>
            </a:pPr>
            <a:r>
              <a:rPr lang="zh-TW" altLang="en-US" sz="1400" b="0" i="0" dirty="0">
                <a:solidFill>
                  <a:srgbClr val="000000"/>
                </a:solidFill>
                <a:effectLst/>
                <a:ea typeface="微軟正黑體" panose="020B0604030504040204" pitchFamily="34" charset="-120"/>
              </a:rPr>
              <a:t>本次測試了不同的固定止損點，範圍從</a:t>
            </a:r>
            <a:r>
              <a:rPr lang="en-US" altLang="zh-TW" sz="1400" b="0" i="0" dirty="0">
                <a:solidFill>
                  <a:srgbClr val="000000"/>
                </a:solidFill>
                <a:effectLst/>
                <a:ea typeface="微軟正黑體" panose="020B0604030504040204" pitchFamily="34" charset="-120"/>
              </a:rPr>
              <a:t>20</a:t>
            </a:r>
            <a:r>
              <a:rPr lang="zh-TW" altLang="en-US" sz="1400" b="0" i="0" dirty="0">
                <a:solidFill>
                  <a:srgbClr val="000000"/>
                </a:solidFill>
                <a:effectLst/>
                <a:ea typeface="微軟正黑體" panose="020B0604030504040204" pitchFamily="34" charset="-120"/>
              </a:rPr>
              <a:t>點到</a:t>
            </a:r>
            <a:r>
              <a:rPr lang="en-US" altLang="zh-TW" sz="1400" b="0" i="0" dirty="0">
                <a:solidFill>
                  <a:srgbClr val="000000"/>
                </a:solidFill>
                <a:effectLst/>
                <a:ea typeface="微軟正黑體" panose="020B0604030504040204" pitchFamily="34" charset="-120"/>
              </a:rPr>
              <a:t>100</a:t>
            </a:r>
            <a:r>
              <a:rPr lang="zh-TW" altLang="en-US" sz="1400" b="0" i="0" dirty="0">
                <a:solidFill>
                  <a:srgbClr val="000000"/>
                </a:solidFill>
                <a:effectLst/>
                <a:ea typeface="微軟正黑體" panose="020B0604030504040204" pitchFamily="34" charset="-120"/>
              </a:rPr>
              <a:t>點，每隔五點增加一次。進行回測的</a:t>
            </a:r>
            <a:r>
              <a:rPr lang="en-US" altLang="zh-TW" sz="1400" b="0" i="0" dirty="0">
                <a:solidFill>
                  <a:srgbClr val="000000"/>
                </a:solidFill>
                <a:effectLst/>
                <a:ea typeface="微軟正黑體" panose="020B0604030504040204" pitchFamily="34" charset="-120"/>
              </a:rPr>
              <a:t>17</a:t>
            </a:r>
            <a:r>
              <a:rPr lang="zh-TW" altLang="en-US" sz="1400" b="0" i="0" dirty="0">
                <a:solidFill>
                  <a:srgbClr val="000000"/>
                </a:solidFill>
                <a:effectLst/>
                <a:ea typeface="微軟正黑體" panose="020B0604030504040204" pitchFamily="34" charset="-120"/>
              </a:rPr>
              <a:t>種不同止損策略的數值，而從這</a:t>
            </a:r>
            <a:r>
              <a:rPr lang="en-US" altLang="zh-TW" sz="1400" b="0" i="0" dirty="0">
                <a:solidFill>
                  <a:srgbClr val="000000"/>
                </a:solidFill>
                <a:effectLst/>
                <a:ea typeface="微軟正黑體" panose="020B0604030504040204" pitchFamily="34" charset="-120"/>
              </a:rPr>
              <a:t>17</a:t>
            </a:r>
            <a:r>
              <a:rPr lang="zh-TW" altLang="en-US" sz="1400" b="0" i="0" dirty="0">
                <a:solidFill>
                  <a:srgbClr val="000000"/>
                </a:solidFill>
                <a:effectLst/>
                <a:ea typeface="微軟正黑體" panose="020B0604030504040204" pitchFamily="34" charset="-120"/>
              </a:rPr>
              <a:t>種止損策略的累積盈虧和最大回撤中，可以觀察到這</a:t>
            </a:r>
            <a:r>
              <a:rPr lang="en-US" altLang="zh-TW" sz="1400" b="0" i="0" dirty="0">
                <a:solidFill>
                  <a:srgbClr val="000000"/>
                </a:solidFill>
                <a:effectLst/>
                <a:ea typeface="微軟正黑體" panose="020B0604030504040204" pitchFamily="34" charset="-120"/>
              </a:rPr>
              <a:t>17</a:t>
            </a:r>
            <a:r>
              <a:rPr lang="zh-TW" altLang="en-US" sz="1400" b="0" i="0" dirty="0">
                <a:solidFill>
                  <a:srgbClr val="000000"/>
                </a:solidFill>
                <a:effectLst/>
                <a:ea typeface="微軟正黑體" panose="020B0604030504040204" pitchFamily="34" charset="-120"/>
              </a:rPr>
              <a:t>種策略表現良好。</a:t>
            </a:r>
            <a:r>
              <a:rPr lang="zh-TW" altLang="en-US" sz="1400" b="0" i="0" dirty="0">
                <a:solidFill>
                  <a:srgbClr val="000000"/>
                </a:solidFill>
                <a:effectLst/>
                <a:highlight>
                  <a:srgbClr val="97EFD3"/>
                </a:highlight>
                <a:ea typeface="微軟正黑體" panose="020B0604030504040204" pitchFamily="34" charset="-120"/>
              </a:rPr>
              <a:t>其中，當止損點設置為</a:t>
            </a:r>
            <a:r>
              <a:rPr lang="en-US" altLang="zh-TW" sz="1400" b="0" i="0" dirty="0">
                <a:solidFill>
                  <a:srgbClr val="000000"/>
                </a:solidFill>
                <a:effectLst/>
                <a:highlight>
                  <a:srgbClr val="97EFD3"/>
                </a:highlight>
                <a:ea typeface="微軟正黑體" panose="020B0604030504040204" pitchFamily="34" charset="-120"/>
              </a:rPr>
              <a:t>45</a:t>
            </a:r>
            <a:r>
              <a:rPr lang="zh-TW" altLang="en-US" sz="1400" b="0" i="0" dirty="0">
                <a:solidFill>
                  <a:srgbClr val="000000"/>
                </a:solidFill>
                <a:effectLst/>
                <a:highlight>
                  <a:srgbClr val="97EFD3"/>
                </a:highlight>
                <a:ea typeface="微軟正黑體" panose="020B0604030504040204" pitchFamily="34" charset="-120"/>
              </a:rPr>
              <a:t>時，它可以獲得最佳表現，即利潤最大化，最大回撤最小化。</a:t>
            </a:r>
            <a:r>
              <a:rPr lang="zh-TW" altLang="en-US" sz="1400" b="0" i="0" dirty="0">
                <a:solidFill>
                  <a:srgbClr val="000000"/>
                </a:solidFill>
                <a:effectLst/>
                <a:ea typeface="微軟正黑體" panose="020B0604030504040204" pitchFamily="34" charset="-120"/>
              </a:rPr>
              <a:t>此外隨著止損點的增加，累積利潤下降，最大回撤上升。通過這些結果的觀察，顯示了市場的動能特徵。值得注意的是，當</a:t>
            </a:r>
            <a:r>
              <a:rPr lang="en-US" altLang="zh-TW" sz="1400" b="0" i="0" dirty="0">
                <a:solidFill>
                  <a:srgbClr val="000000"/>
                </a:solidFill>
                <a:effectLst/>
                <a:ea typeface="微軟正黑體" panose="020B0604030504040204" pitchFamily="34" charset="-120"/>
              </a:rPr>
              <a:t>MTM Stop-x</a:t>
            </a:r>
            <a:r>
              <a:rPr lang="zh-TW" altLang="en-US" sz="1400" b="0" i="0" dirty="0">
                <a:solidFill>
                  <a:srgbClr val="000000"/>
                </a:solidFill>
                <a:effectLst/>
                <a:ea typeface="微軟正黑體" panose="020B0604030504040204" pitchFamily="34" charset="-120"/>
              </a:rPr>
              <a:t>策略的止損點設置為無窮大時，它等效於</a:t>
            </a:r>
            <a:r>
              <a:rPr lang="en-US" altLang="zh-TW" sz="1400" b="0" i="0" dirty="0">
                <a:solidFill>
                  <a:srgbClr val="000000"/>
                </a:solidFill>
                <a:effectLst/>
                <a:ea typeface="微軟正黑體" panose="020B0604030504040204" pitchFamily="34" charset="-120"/>
              </a:rPr>
              <a:t>MTM Base</a:t>
            </a:r>
            <a:r>
              <a:rPr lang="zh-TW" altLang="en-US" sz="1400" b="0" i="0" dirty="0">
                <a:solidFill>
                  <a:srgbClr val="000000"/>
                </a:solidFill>
                <a:effectLst/>
                <a:ea typeface="微軟正黑體" panose="020B0604030504040204" pitchFamily="34" charset="-120"/>
              </a:rPr>
              <a:t>策略</a:t>
            </a:r>
            <a:endParaRPr lang="en-US" altLang="zh-TW" sz="400" dirty="0">
              <a:solidFill>
                <a:srgbClr val="000000"/>
              </a:solidFill>
              <a:ea typeface="微軟正黑體" panose="020B0604030504040204" pitchFamily="34" charset="-120"/>
            </a:endParaRPr>
          </a:p>
          <a:p>
            <a:pPr algn="just">
              <a:lnSpc>
                <a:spcPts val="2400"/>
              </a:lnSpc>
              <a:spcBef>
                <a:spcPts val="800"/>
              </a:spcBef>
            </a:pPr>
            <a:r>
              <a:rPr lang="zh-TW" altLang="en-US" sz="1400" dirty="0">
                <a:solidFill>
                  <a:srgbClr val="000000"/>
                </a:solidFill>
                <a:ea typeface="微軟正黑體" panose="020B0604030504040204" pitchFamily="34" charset="-120"/>
              </a:rPr>
              <a:t>根據這</a:t>
            </a:r>
            <a:r>
              <a:rPr lang="en-US" altLang="zh-TW" sz="1400" dirty="0">
                <a:solidFill>
                  <a:srgbClr val="000000"/>
                </a:solidFill>
                <a:ea typeface="微軟正黑體" panose="020B0604030504040204" pitchFamily="34" charset="-120"/>
              </a:rPr>
              <a:t>17</a:t>
            </a:r>
            <a:r>
              <a:rPr lang="zh-TW" altLang="en-US" sz="1400" dirty="0">
                <a:solidFill>
                  <a:srgbClr val="000000"/>
                </a:solidFill>
                <a:ea typeface="微軟正黑體" panose="020B0604030504040204" pitchFamily="34" charset="-120"/>
              </a:rPr>
              <a:t>種不同止損點的表現，計算了</a:t>
            </a:r>
            <a:r>
              <a:rPr lang="en-US" altLang="zh-TW" sz="1400" dirty="0">
                <a:solidFill>
                  <a:srgbClr val="000000"/>
                </a:solidFill>
                <a:ea typeface="微軟正黑體" panose="020B0604030504040204" pitchFamily="34" charset="-120"/>
              </a:rPr>
              <a:t>TP</a:t>
            </a:r>
            <a:r>
              <a:rPr lang="zh-TW" altLang="en-US" sz="1400" dirty="0">
                <a:solidFill>
                  <a:srgbClr val="000000"/>
                </a:solidFill>
                <a:ea typeface="微軟正黑體" panose="020B0604030504040204" pitchFamily="34" charset="-120"/>
              </a:rPr>
              <a:t>、</a:t>
            </a:r>
            <a:r>
              <a:rPr lang="en-US" altLang="zh-TW" sz="1400" dirty="0">
                <a:solidFill>
                  <a:srgbClr val="000000"/>
                </a:solidFill>
                <a:ea typeface="微軟正黑體" panose="020B0604030504040204" pitchFamily="34" charset="-120"/>
              </a:rPr>
              <a:t>PP</a:t>
            </a:r>
            <a:r>
              <a:rPr lang="zh-TW" altLang="en-US" sz="1400" dirty="0">
                <a:solidFill>
                  <a:srgbClr val="000000"/>
                </a:solidFill>
                <a:ea typeface="微軟正黑體" panose="020B0604030504040204" pitchFamily="34" charset="-120"/>
              </a:rPr>
              <a:t>、</a:t>
            </a:r>
            <a:r>
              <a:rPr lang="en-US" altLang="zh-TW" sz="1400" dirty="0">
                <a:solidFill>
                  <a:srgbClr val="000000"/>
                </a:solidFill>
                <a:ea typeface="微軟正黑體" panose="020B0604030504040204" pitchFamily="34" charset="-120"/>
              </a:rPr>
              <a:t>WR</a:t>
            </a:r>
            <a:r>
              <a:rPr lang="zh-TW" altLang="en-US" sz="1400" dirty="0">
                <a:solidFill>
                  <a:srgbClr val="000000"/>
                </a:solidFill>
                <a:ea typeface="微軟正黑體" panose="020B0604030504040204" pitchFamily="34" charset="-120"/>
              </a:rPr>
              <a:t>、利潤因子和最大回撤。利潤因子表示所有盈利交易點數與所有虧錢交易點數的比例，而這</a:t>
            </a:r>
            <a:r>
              <a:rPr lang="en-US" altLang="zh-TW" sz="1400" dirty="0">
                <a:solidFill>
                  <a:srgbClr val="000000"/>
                </a:solidFill>
                <a:ea typeface="微軟正黑體" panose="020B0604030504040204" pitchFamily="34" charset="-120"/>
              </a:rPr>
              <a:t>17</a:t>
            </a:r>
            <a:r>
              <a:rPr lang="zh-TW" altLang="en-US" sz="1400" dirty="0">
                <a:solidFill>
                  <a:srgbClr val="000000"/>
                </a:solidFill>
                <a:ea typeface="微軟正黑體" panose="020B0604030504040204" pitchFamily="34" charset="-120"/>
              </a:rPr>
              <a:t>種止損點的利潤因子大約在</a:t>
            </a:r>
            <a:r>
              <a:rPr lang="en-US" altLang="zh-TW" sz="1400" dirty="0">
                <a:solidFill>
                  <a:srgbClr val="000000"/>
                </a:solidFill>
                <a:ea typeface="微軟正黑體" panose="020B0604030504040204" pitchFamily="34" charset="-120"/>
              </a:rPr>
              <a:t>1.3</a:t>
            </a:r>
            <a:r>
              <a:rPr lang="zh-TW" altLang="en-US" sz="1400" dirty="0">
                <a:solidFill>
                  <a:srgbClr val="000000"/>
                </a:solidFill>
                <a:ea typeface="微軟正黑體" panose="020B0604030504040204" pitchFamily="34" charset="-120"/>
              </a:rPr>
              <a:t>左右</a:t>
            </a:r>
            <a:endParaRPr lang="en-US" altLang="zh-TW" sz="1400" dirty="0">
              <a:solidFill>
                <a:srgbClr val="000000"/>
              </a:solidFill>
              <a:ea typeface="微軟正黑體" panose="020B0604030504040204" pitchFamily="34" charset="-120"/>
            </a:endParaRPr>
          </a:p>
        </p:txBody>
      </p:sp>
      <p:grpSp>
        <p:nvGrpSpPr>
          <p:cNvPr id="10" name="群組 9">
            <a:extLst>
              <a:ext uri="{FF2B5EF4-FFF2-40B4-BE49-F238E27FC236}">
                <a16:creationId xmlns:a16="http://schemas.microsoft.com/office/drawing/2014/main" id="{CF6177CB-FA24-BEBE-B21B-F3E9BA48BF87}"/>
              </a:ext>
            </a:extLst>
          </p:cNvPr>
          <p:cNvGrpSpPr/>
          <p:nvPr/>
        </p:nvGrpSpPr>
        <p:grpSpPr>
          <a:xfrm>
            <a:off x="1930846" y="3172753"/>
            <a:ext cx="8440644" cy="3184495"/>
            <a:chOff x="1767039" y="2685337"/>
            <a:chExt cx="8440644" cy="3184495"/>
          </a:xfrm>
        </p:grpSpPr>
        <p:pic>
          <p:nvPicPr>
            <p:cNvPr id="5" name="圖片 4">
              <a:extLst>
                <a:ext uri="{FF2B5EF4-FFF2-40B4-BE49-F238E27FC236}">
                  <a16:creationId xmlns:a16="http://schemas.microsoft.com/office/drawing/2014/main" id="{BFF02A14-6D47-248D-0228-7E5EA561C1C5}"/>
                </a:ext>
              </a:extLst>
            </p:cNvPr>
            <p:cNvPicPr>
              <a:picLocks noChangeAspect="1"/>
            </p:cNvPicPr>
            <p:nvPr/>
          </p:nvPicPr>
          <p:blipFill>
            <a:blip r:embed="rId2"/>
            <a:stretch>
              <a:fillRect/>
            </a:stretch>
          </p:blipFill>
          <p:spPr>
            <a:xfrm>
              <a:off x="1767039" y="2685337"/>
              <a:ext cx="3389947" cy="3184495"/>
            </a:xfrm>
            <a:prstGeom prst="rect">
              <a:avLst/>
            </a:prstGeom>
          </p:spPr>
        </p:pic>
        <p:pic>
          <p:nvPicPr>
            <p:cNvPr id="7" name="圖片 6">
              <a:extLst>
                <a:ext uri="{FF2B5EF4-FFF2-40B4-BE49-F238E27FC236}">
                  <a16:creationId xmlns:a16="http://schemas.microsoft.com/office/drawing/2014/main" id="{0A2E3053-2CF2-FF8E-1168-FE28EA738012}"/>
                </a:ext>
              </a:extLst>
            </p:cNvPr>
            <p:cNvPicPr>
              <a:picLocks noChangeAspect="1"/>
            </p:cNvPicPr>
            <p:nvPr/>
          </p:nvPicPr>
          <p:blipFill>
            <a:blip r:embed="rId3"/>
            <a:stretch>
              <a:fillRect/>
            </a:stretch>
          </p:blipFill>
          <p:spPr>
            <a:xfrm>
              <a:off x="6100224" y="2685337"/>
              <a:ext cx="4107459" cy="3184495"/>
            </a:xfrm>
            <a:prstGeom prst="rect">
              <a:avLst/>
            </a:prstGeom>
          </p:spPr>
        </p:pic>
      </p:grpSp>
    </p:spTree>
    <p:extLst>
      <p:ext uri="{BB962C8B-B14F-4D97-AF65-F5344CB8AC3E}">
        <p14:creationId xmlns:p14="http://schemas.microsoft.com/office/powerpoint/2010/main" val="1343617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不同止損點的表現 </a:t>
            </a:r>
            <a:r>
              <a:rPr lang="en-US" altLang="zh-TW" sz="4000" dirty="0"/>
              <a:t>(Loss)</a:t>
            </a:r>
            <a:endParaRPr lang="zh-TW" altLang="en-US" sz="4000" dirty="0"/>
          </a:p>
        </p:txBody>
      </p:sp>
      <p:sp>
        <p:nvSpPr>
          <p:cNvPr id="13" name="文字方塊 12">
            <a:extLst>
              <a:ext uri="{FF2B5EF4-FFF2-40B4-BE49-F238E27FC236}">
                <a16:creationId xmlns:a16="http://schemas.microsoft.com/office/drawing/2014/main" id="{3C1E7C9C-0D95-E623-CBB1-57F5E8220237}"/>
              </a:ext>
            </a:extLst>
          </p:cNvPr>
          <p:cNvSpPr txBox="1"/>
          <p:nvPr/>
        </p:nvSpPr>
        <p:spPr>
          <a:xfrm>
            <a:off x="504325" y="1091660"/>
            <a:ext cx="10390270" cy="981487"/>
          </a:xfrm>
          <a:prstGeom prst="rect">
            <a:avLst/>
          </a:prstGeom>
          <a:noFill/>
        </p:spPr>
        <p:txBody>
          <a:bodyPr wrap="square" rtlCol="0">
            <a:spAutoFit/>
          </a:bodyPr>
          <a:lstStyle/>
          <a:p>
            <a:pPr algn="just">
              <a:lnSpc>
                <a:spcPts val="2400"/>
              </a:lnSpc>
            </a:pPr>
            <a:r>
              <a:rPr lang="zh-TW" altLang="en-US" sz="1600" b="0" i="0" dirty="0">
                <a:solidFill>
                  <a:srgbClr val="000000"/>
                </a:solidFill>
                <a:effectLst/>
                <a:ea typeface="微軟正黑體" panose="020B0604030504040204" pitchFamily="34" charset="-120"/>
              </a:rPr>
              <a:t>隨著止損點的增加，損失變得顯著。設置嚴格的止損點，例如</a:t>
            </a:r>
            <a:r>
              <a:rPr lang="en-US" altLang="zh-TW" sz="1600" b="0" i="0" dirty="0">
                <a:solidFill>
                  <a:srgbClr val="000000"/>
                </a:solidFill>
                <a:effectLst/>
                <a:ea typeface="微軟正黑體" panose="020B0604030504040204" pitchFamily="34" charset="-120"/>
              </a:rPr>
              <a:t>20</a:t>
            </a:r>
            <a:r>
              <a:rPr lang="zh-TW" altLang="en-US" sz="1600" b="0" i="0" dirty="0">
                <a:solidFill>
                  <a:srgbClr val="000000"/>
                </a:solidFill>
                <a:effectLst/>
                <a:ea typeface="微軟正黑體" panose="020B0604030504040204" pitchFamily="34" charset="-120"/>
              </a:rPr>
              <a:t>個止損點，可以減少平均損失。然而，嚴格控制止損儘管它會帶來更好的整體表現，同時會大大降低勝率。如右下圖所示，隨著止損點的增加，勝率顯著增加。從預期利潤的角度來看，將止損點設置為</a:t>
            </a:r>
            <a:r>
              <a:rPr lang="en-US" altLang="zh-TW" sz="1600" b="0" i="0" dirty="0">
                <a:solidFill>
                  <a:srgbClr val="000000"/>
                </a:solidFill>
                <a:effectLst/>
                <a:ea typeface="微軟正黑體" panose="020B0604030504040204" pitchFamily="34" charset="-120"/>
              </a:rPr>
              <a:t>20</a:t>
            </a:r>
            <a:r>
              <a:rPr lang="zh-TW" altLang="en-US" sz="1600" b="0" i="0" dirty="0">
                <a:solidFill>
                  <a:srgbClr val="000000"/>
                </a:solidFill>
                <a:effectLst/>
                <a:ea typeface="微軟正黑體" panose="020B0604030504040204" pitchFamily="34" charset="-120"/>
              </a:rPr>
              <a:t>點是最佳選擇，因為預期優勢可以估計高達</a:t>
            </a:r>
            <a:r>
              <a:rPr lang="en-US" altLang="zh-TW" sz="1600" b="0" i="0" dirty="0">
                <a:solidFill>
                  <a:srgbClr val="000000"/>
                </a:solidFill>
                <a:effectLst/>
                <a:ea typeface="微軟正黑體" panose="020B0604030504040204" pitchFamily="34" charset="-120"/>
              </a:rPr>
              <a:t>0.26</a:t>
            </a:r>
            <a:r>
              <a:rPr lang="zh-TW" altLang="en-US" sz="1600" b="0" i="0" dirty="0">
                <a:solidFill>
                  <a:srgbClr val="000000"/>
                </a:solidFill>
                <a:effectLst/>
                <a:ea typeface="微軟正黑體" panose="020B0604030504040204" pitchFamily="34" charset="-120"/>
              </a:rPr>
              <a:t>，即</a:t>
            </a:r>
            <a:r>
              <a:rPr lang="en-US" altLang="zh-TW" sz="1600" b="0" i="0" dirty="0">
                <a:solidFill>
                  <a:srgbClr val="000000"/>
                </a:solidFill>
                <a:effectLst/>
                <a:ea typeface="微軟正黑體" panose="020B0604030504040204" pitchFamily="34" charset="-120"/>
              </a:rPr>
              <a:t>26</a:t>
            </a:r>
            <a:r>
              <a:rPr lang="zh-TW" altLang="en-US" sz="1600" b="0" i="0" dirty="0">
                <a:solidFill>
                  <a:srgbClr val="000000"/>
                </a:solidFill>
                <a:effectLst/>
                <a:ea typeface="微軟正黑體" panose="020B0604030504040204" pitchFamily="34" charset="-120"/>
              </a:rPr>
              <a:t>％的回報率。</a:t>
            </a:r>
            <a:endParaRPr lang="en-US" altLang="zh-TW" sz="1600" dirty="0">
              <a:solidFill>
                <a:srgbClr val="000000"/>
              </a:solidFill>
              <a:ea typeface="微軟正黑體" panose="020B0604030504040204" pitchFamily="34" charset="-120"/>
            </a:endParaRPr>
          </a:p>
        </p:txBody>
      </p:sp>
      <p:pic>
        <p:nvPicPr>
          <p:cNvPr id="4" name="圖片 3">
            <a:extLst>
              <a:ext uri="{FF2B5EF4-FFF2-40B4-BE49-F238E27FC236}">
                <a16:creationId xmlns:a16="http://schemas.microsoft.com/office/drawing/2014/main" id="{E470F78F-0AEF-74EE-E7E9-89C81E913FA5}"/>
              </a:ext>
            </a:extLst>
          </p:cNvPr>
          <p:cNvPicPr>
            <a:picLocks noChangeAspect="1"/>
          </p:cNvPicPr>
          <p:nvPr/>
        </p:nvPicPr>
        <p:blipFill>
          <a:blip r:embed="rId2"/>
          <a:stretch>
            <a:fillRect/>
          </a:stretch>
        </p:blipFill>
        <p:spPr>
          <a:xfrm>
            <a:off x="6250869" y="2280834"/>
            <a:ext cx="4643726" cy="3915429"/>
          </a:xfrm>
          <a:prstGeom prst="rect">
            <a:avLst/>
          </a:prstGeom>
        </p:spPr>
      </p:pic>
      <p:pic>
        <p:nvPicPr>
          <p:cNvPr id="8" name="圖片 7">
            <a:extLst>
              <a:ext uri="{FF2B5EF4-FFF2-40B4-BE49-F238E27FC236}">
                <a16:creationId xmlns:a16="http://schemas.microsoft.com/office/drawing/2014/main" id="{4A14401F-BF43-BE62-FA04-3346097C50DA}"/>
              </a:ext>
            </a:extLst>
          </p:cNvPr>
          <p:cNvPicPr>
            <a:picLocks noChangeAspect="1"/>
          </p:cNvPicPr>
          <p:nvPr/>
        </p:nvPicPr>
        <p:blipFill rotWithShape="1">
          <a:blip r:embed="rId3"/>
          <a:srcRect r="2542"/>
          <a:stretch/>
        </p:blipFill>
        <p:spPr>
          <a:xfrm>
            <a:off x="1152281" y="2280835"/>
            <a:ext cx="4743193" cy="3915428"/>
          </a:xfrm>
          <a:prstGeom prst="rect">
            <a:avLst/>
          </a:prstGeom>
        </p:spPr>
      </p:pic>
    </p:spTree>
    <p:extLst>
      <p:ext uri="{BB962C8B-B14F-4D97-AF65-F5344CB8AC3E}">
        <p14:creationId xmlns:p14="http://schemas.microsoft.com/office/powerpoint/2010/main" val="355249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不同止盈點的表現 </a:t>
            </a:r>
            <a:r>
              <a:rPr lang="en-US" altLang="zh-TW" sz="4000" dirty="0"/>
              <a:t>(Profit)</a:t>
            </a:r>
            <a:endParaRPr lang="zh-TW" altLang="en-US" sz="4000" dirty="0"/>
          </a:p>
        </p:txBody>
      </p:sp>
      <p:sp>
        <p:nvSpPr>
          <p:cNvPr id="13" name="文字方塊 12">
            <a:extLst>
              <a:ext uri="{FF2B5EF4-FFF2-40B4-BE49-F238E27FC236}">
                <a16:creationId xmlns:a16="http://schemas.microsoft.com/office/drawing/2014/main" id="{3C1E7C9C-0D95-E623-CBB1-57F5E8220237}"/>
              </a:ext>
            </a:extLst>
          </p:cNvPr>
          <p:cNvSpPr txBox="1"/>
          <p:nvPr/>
        </p:nvSpPr>
        <p:spPr>
          <a:xfrm>
            <a:off x="444165" y="1091660"/>
            <a:ext cx="11118181" cy="1289264"/>
          </a:xfrm>
          <a:prstGeom prst="rect">
            <a:avLst/>
          </a:prstGeom>
          <a:noFill/>
        </p:spPr>
        <p:txBody>
          <a:bodyPr wrap="square" rtlCol="0">
            <a:spAutoFit/>
          </a:bodyPr>
          <a:lstStyle/>
          <a:p>
            <a:pPr algn="just">
              <a:lnSpc>
                <a:spcPts val="2400"/>
              </a:lnSpc>
            </a:pPr>
            <a:r>
              <a:rPr lang="zh-TW" altLang="en-US" sz="1600" b="0" i="0" dirty="0">
                <a:solidFill>
                  <a:srgbClr val="000000"/>
                </a:solidFill>
                <a:effectLst/>
                <a:ea typeface="微軟正黑體" panose="020B0604030504040204" pitchFamily="34" charset="-120"/>
              </a:rPr>
              <a:t>接著是研究不同止盈點對獲利的影響。將其設定止盈點範圍，從</a:t>
            </a:r>
            <a:r>
              <a:rPr lang="en-US" altLang="zh-TW" sz="1600" b="0" i="0" dirty="0">
                <a:solidFill>
                  <a:srgbClr val="000000"/>
                </a:solidFill>
                <a:effectLst/>
                <a:ea typeface="微軟正黑體" panose="020B0604030504040204" pitchFamily="34" charset="-120"/>
              </a:rPr>
              <a:t>30</a:t>
            </a:r>
            <a:r>
              <a:rPr lang="zh-TW" altLang="en-US" sz="1600" b="0" i="0" dirty="0">
                <a:solidFill>
                  <a:srgbClr val="000000"/>
                </a:solidFill>
                <a:effectLst/>
                <a:ea typeface="微軟正黑體" panose="020B0604030504040204" pitchFamily="34" charset="-120"/>
              </a:rPr>
              <a:t>點到</a:t>
            </a:r>
            <a:r>
              <a:rPr lang="en-US" altLang="zh-TW" sz="1600" b="0" i="0" dirty="0">
                <a:solidFill>
                  <a:srgbClr val="000000"/>
                </a:solidFill>
                <a:effectLst/>
                <a:ea typeface="微軟正黑體" panose="020B0604030504040204" pitchFamily="34" charset="-120"/>
              </a:rPr>
              <a:t>120</a:t>
            </a:r>
            <a:r>
              <a:rPr lang="zh-TW" altLang="en-US" sz="1600" b="0" i="0" dirty="0">
                <a:solidFill>
                  <a:srgbClr val="000000"/>
                </a:solidFill>
                <a:effectLst/>
                <a:ea typeface="微軟正黑體" panose="020B0604030504040204" pitchFamily="34" charset="-120"/>
              </a:rPr>
              <a:t>點，每隔</a:t>
            </a:r>
            <a:r>
              <a:rPr lang="en-US" altLang="zh-TW" sz="1600" b="0" i="0" dirty="0">
                <a:solidFill>
                  <a:srgbClr val="000000"/>
                </a:solidFill>
                <a:effectLst/>
                <a:ea typeface="微軟正黑體" panose="020B0604030504040204" pitchFamily="34" charset="-120"/>
              </a:rPr>
              <a:t>10</a:t>
            </a:r>
            <a:r>
              <a:rPr lang="zh-TW" altLang="en-US" sz="1600" b="0" i="0" dirty="0">
                <a:solidFill>
                  <a:srgbClr val="000000"/>
                </a:solidFill>
                <a:effectLst/>
                <a:ea typeface="微軟正黑體" panose="020B0604030504040204" pitchFamily="34" charset="-120"/>
              </a:rPr>
              <a:t>點取一個範圍。而</a:t>
            </a:r>
            <a:r>
              <a:rPr lang="zh-TW" altLang="en-US" sz="1600" b="0" i="0" dirty="0">
                <a:solidFill>
                  <a:srgbClr val="000000"/>
                </a:solidFill>
                <a:effectLst/>
                <a:highlight>
                  <a:srgbClr val="97EFD3"/>
                </a:highlight>
                <a:ea typeface="微軟正黑體" panose="020B0604030504040204" pitchFamily="34" charset="-120"/>
              </a:rPr>
              <a:t>表現結果則是隨著止盈點的增加，</a:t>
            </a:r>
            <a:r>
              <a:rPr lang="en-US" altLang="zh-TW" sz="1600" b="0" i="0" dirty="0">
                <a:solidFill>
                  <a:srgbClr val="000000"/>
                </a:solidFill>
                <a:effectLst/>
                <a:highlight>
                  <a:srgbClr val="97EFD3"/>
                </a:highlight>
                <a:ea typeface="微軟正黑體" panose="020B0604030504040204" pitchFamily="34" charset="-120"/>
              </a:rPr>
              <a:t>TP</a:t>
            </a:r>
            <a:r>
              <a:rPr lang="zh-TW" altLang="en-US" sz="1600" b="0" i="0" dirty="0">
                <a:solidFill>
                  <a:srgbClr val="000000"/>
                </a:solidFill>
                <a:effectLst/>
                <a:highlight>
                  <a:srgbClr val="97EFD3"/>
                </a:highlight>
                <a:ea typeface="微軟正黑體" panose="020B0604030504040204" pitchFamily="34" charset="-120"/>
              </a:rPr>
              <a:t>和平均</a:t>
            </a:r>
            <a:r>
              <a:rPr lang="en-US" altLang="zh-TW" sz="1600" b="0" i="0" dirty="0">
                <a:solidFill>
                  <a:srgbClr val="000000"/>
                </a:solidFill>
                <a:effectLst/>
                <a:highlight>
                  <a:srgbClr val="97EFD3"/>
                </a:highlight>
                <a:ea typeface="微軟正黑體" panose="020B0604030504040204" pitchFamily="34" charset="-120"/>
              </a:rPr>
              <a:t>PP</a:t>
            </a:r>
            <a:r>
              <a:rPr lang="zh-TW" altLang="en-US" sz="1600" b="0" i="0" dirty="0">
                <a:solidFill>
                  <a:srgbClr val="000000"/>
                </a:solidFill>
                <a:effectLst/>
                <a:highlight>
                  <a:srgbClr val="97EFD3"/>
                </a:highlight>
                <a:ea typeface="微軟正黑體" panose="020B0604030504040204" pitchFamily="34" charset="-120"/>
              </a:rPr>
              <a:t>都增加。然而，勝率、利潤因子和最大回撤幾乎沒有</a:t>
            </a:r>
            <a:r>
              <a:rPr lang="zh-TW" altLang="en-US" sz="1600" dirty="0">
                <a:solidFill>
                  <a:srgbClr val="000000"/>
                </a:solidFill>
                <a:highlight>
                  <a:srgbClr val="97EFD3"/>
                </a:highlight>
                <a:ea typeface="微軟正黑體" panose="020B0604030504040204" pitchFamily="34" charset="-120"/>
              </a:rPr>
              <a:t>太大</a:t>
            </a:r>
            <a:r>
              <a:rPr lang="zh-TW" altLang="en-US" sz="1600" b="0" i="0" dirty="0">
                <a:solidFill>
                  <a:srgbClr val="000000"/>
                </a:solidFill>
                <a:effectLst/>
                <a:highlight>
                  <a:srgbClr val="97EFD3"/>
                </a:highlight>
                <a:ea typeface="微軟正黑體" panose="020B0604030504040204" pitchFamily="34" charset="-120"/>
              </a:rPr>
              <a:t>變化。</a:t>
            </a:r>
            <a:r>
              <a:rPr lang="zh-TW" altLang="en-US" sz="1600" b="0" i="0" dirty="0">
                <a:solidFill>
                  <a:srgbClr val="000000"/>
                </a:solidFill>
                <a:effectLst/>
                <a:ea typeface="微軟正黑體" panose="020B0604030504040204" pitchFamily="34" charset="-120"/>
              </a:rPr>
              <a:t>這些結果證明動能策略確實是盈利的，並且顯示</a:t>
            </a:r>
            <a:r>
              <a:rPr lang="zh-TW" altLang="en-US" sz="1600" b="0" i="0" dirty="0">
                <a:solidFill>
                  <a:srgbClr val="000000"/>
                </a:solidFill>
                <a:effectLst/>
                <a:highlight>
                  <a:srgbClr val="97EFD3"/>
                </a:highlight>
                <a:ea typeface="微軟正黑體" panose="020B0604030504040204" pitchFamily="34" charset="-120"/>
              </a:rPr>
              <a:t>使用止盈機制時，較大的止盈點可以獲得更好的性能。再次證實動能效應在台灣指數期貨市場確實存在。</a:t>
            </a:r>
            <a:r>
              <a:rPr lang="zh-TW" altLang="en-US" sz="1600" b="0" i="0" dirty="0">
                <a:solidFill>
                  <a:srgbClr val="000000"/>
                </a:solidFill>
                <a:effectLst/>
                <a:ea typeface="微軟正黑體" panose="020B0604030504040204" pitchFamily="34" charset="-120"/>
              </a:rPr>
              <a:t>因此，沿著趨勢交易是一種更好的策略，即讓利潤持續增長，並控制損失。</a:t>
            </a:r>
            <a:endParaRPr lang="en-US" altLang="zh-TW" sz="1600" dirty="0">
              <a:solidFill>
                <a:srgbClr val="000000"/>
              </a:solidFill>
              <a:ea typeface="微軟正黑體" panose="020B0604030504040204" pitchFamily="34" charset="-120"/>
            </a:endParaRPr>
          </a:p>
        </p:txBody>
      </p:sp>
      <p:pic>
        <p:nvPicPr>
          <p:cNvPr id="4" name="圖片 3">
            <a:extLst>
              <a:ext uri="{FF2B5EF4-FFF2-40B4-BE49-F238E27FC236}">
                <a16:creationId xmlns:a16="http://schemas.microsoft.com/office/drawing/2014/main" id="{667A65A4-3CC4-1C5F-B13B-12310FE5B277}"/>
              </a:ext>
            </a:extLst>
          </p:cNvPr>
          <p:cNvPicPr>
            <a:picLocks noChangeAspect="1"/>
          </p:cNvPicPr>
          <p:nvPr/>
        </p:nvPicPr>
        <p:blipFill>
          <a:blip r:embed="rId2"/>
          <a:stretch>
            <a:fillRect/>
          </a:stretch>
        </p:blipFill>
        <p:spPr>
          <a:xfrm>
            <a:off x="515762" y="2575549"/>
            <a:ext cx="4351012" cy="3693301"/>
          </a:xfrm>
          <a:prstGeom prst="rect">
            <a:avLst/>
          </a:prstGeom>
        </p:spPr>
      </p:pic>
      <p:pic>
        <p:nvPicPr>
          <p:cNvPr id="8" name="圖片 7">
            <a:extLst>
              <a:ext uri="{FF2B5EF4-FFF2-40B4-BE49-F238E27FC236}">
                <a16:creationId xmlns:a16="http://schemas.microsoft.com/office/drawing/2014/main" id="{325DFA04-683D-D8BE-8AB7-ACDCD814110F}"/>
              </a:ext>
            </a:extLst>
          </p:cNvPr>
          <p:cNvPicPr>
            <a:picLocks noChangeAspect="1"/>
          </p:cNvPicPr>
          <p:nvPr/>
        </p:nvPicPr>
        <p:blipFill>
          <a:blip r:embed="rId3"/>
          <a:stretch>
            <a:fillRect/>
          </a:stretch>
        </p:blipFill>
        <p:spPr>
          <a:xfrm>
            <a:off x="5052569" y="2561068"/>
            <a:ext cx="6623669" cy="3704192"/>
          </a:xfrm>
          <a:prstGeom prst="rect">
            <a:avLst/>
          </a:prstGeom>
        </p:spPr>
      </p:pic>
    </p:spTree>
    <p:extLst>
      <p:ext uri="{BB962C8B-B14F-4D97-AF65-F5344CB8AC3E}">
        <p14:creationId xmlns:p14="http://schemas.microsoft.com/office/powerpoint/2010/main" val="277968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透過最大回撤和</a:t>
            </a:r>
            <a:r>
              <a:rPr lang="en-US" altLang="zh-TW" sz="4000" dirty="0"/>
              <a:t>SQN</a:t>
            </a:r>
            <a:r>
              <a:rPr lang="zh-TW" altLang="en-US" sz="4000" dirty="0"/>
              <a:t>尋找最佳參數</a:t>
            </a:r>
          </a:p>
        </p:txBody>
      </p:sp>
      <p:sp>
        <p:nvSpPr>
          <p:cNvPr id="13" name="文字方塊 12">
            <a:extLst>
              <a:ext uri="{FF2B5EF4-FFF2-40B4-BE49-F238E27FC236}">
                <a16:creationId xmlns:a16="http://schemas.microsoft.com/office/drawing/2014/main" id="{3C1E7C9C-0D95-E623-CBB1-57F5E8220237}"/>
              </a:ext>
            </a:extLst>
          </p:cNvPr>
          <p:cNvSpPr txBox="1"/>
          <p:nvPr/>
        </p:nvSpPr>
        <p:spPr>
          <a:xfrm>
            <a:off x="444166" y="1316984"/>
            <a:ext cx="10961771" cy="3289811"/>
          </a:xfrm>
          <a:prstGeom prst="rect">
            <a:avLst/>
          </a:prstGeom>
          <a:noFill/>
        </p:spPr>
        <p:txBody>
          <a:bodyPr wrap="square" rtlCol="0">
            <a:spAutoFit/>
          </a:bodyPr>
          <a:lstStyle/>
          <a:p>
            <a:pPr algn="just">
              <a:lnSpc>
                <a:spcPts val="2400"/>
              </a:lnSpc>
            </a:pPr>
            <a:r>
              <a:rPr lang="zh-TW" altLang="en-US" sz="1400" b="0" i="0" dirty="0">
                <a:solidFill>
                  <a:srgbClr val="000000"/>
                </a:solidFill>
                <a:effectLst/>
                <a:ea typeface="微軟正黑體" panose="020B0604030504040204" pitchFamily="34" charset="-120"/>
              </a:rPr>
              <a:t>根據上述數值實驗，在台灣指數期貨市場中存在盈利的動量交易策略。不同止盈止損點的動量策略基本上是盈利的，儘管其表現會受到影響。我們還有興趣尋找最佳的止損和止盈點。對於在實際交易中盈利的交易策略，我們應該尋找</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最穩定利潤</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的交易策略，而不是尋找在回測區間中獲利最多的策略。</a:t>
            </a:r>
            <a:endParaRPr lang="en-US" altLang="zh-TW" sz="1000" dirty="0">
              <a:solidFill>
                <a:srgbClr val="000000"/>
              </a:solidFill>
              <a:ea typeface="微軟正黑體" panose="020B0604030504040204" pitchFamily="34" charset="-120"/>
            </a:endParaRPr>
          </a:p>
          <a:p>
            <a:pPr algn="just">
              <a:lnSpc>
                <a:spcPts val="2400"/>
              </a:lnSpc>
              <a:spcBef>
                <a:spcPts val="1200"/>
              </a:spcBef>
            </a:pPr>
            <a:r>
              <a:rPr lang="zh-TW" altLang="en-US" sz="1400" b="0" i="0" dirty="0">
                <a:solidFill>
                  <a:srgbClr val="000000"/>
                </a:solidFill>
                <a:effectLst/>
                <a:ea typeface="微軟正黑體" panose="020B0604030504040204" pitchFamily="34" charset="-120"/>
              </a:rPr>
              <a:t>最穩定的利潤可以通過兩個性能指標來評估：</a:t>
            </a:r>
            <a:endParaRPr lang="en-US" altLang="zh-TW" sz="1400" b="0" i="0" dirty="0">
              <a:solidFill>
                <a:srgbClr val="000000"/>
              </a:solidFill>
              <a:effectLst/>
              <a:ea typeface="微軟正黑體" panose="020B0604030504040204" pitchFamily="34" charset="-120"/>
            </a:endParaRPr>
          </a:p>
          <a:p>
            <a:pPr algn="just">
              <a:lnSpc>
                <a:spcPts val="2400"/>
              </a:lnSpc>
            </a:pPr>
            <a:r>
              <a:rPr lang="en-US" altLang="zh-TW" sz="1400" b="0" i="0" dirty="0">
                <a:solidFill>
                  <a:srgbClr val="000000"/>
                </a:solidFill>
                <a:effectLst/>
                <a:ea typeface="微軟正黑體" panose="020B0604030504040204" pitchFamily="34" charset="-120"/>
              </a:rPr>
              <a:t>TP</a:t>
            </a:r>
            <a:r>
              <a:rPr lang="zh-TW" altLang="en-US" sz="1400" b="0" i="0" dirty="0">
                <a:solidFill>
                  <a:srgbClr val="000000"/>
                </a:solidFill>
                <a:effectLst/>
                <a:ea typeface="微軟正黑體" panose="020B0604030504040204" pitchFamily="34" charset="-120"/>
              </a:rPr>
              <a:t>（總利潤）</a:t>
            </a:r>
            <a:r>
              <a:rPr lang="en-US" altLang="zh-TW" sz="1400" b="0" i="0" dirty="0">
                <a:solidFill>
                  <a:srgbClr val="000000"/>
                </a:solidFill>
                <a:effectLst/>
                <a:ea typeface="微軟正黑體" panose="020B0604030504040204" pitchFamily="34" charset="-120"/>
              </a:rPr>
              <a:t>/ MDD</a:t>
            </a:r>
            <a:r>
              <a:rPr lang="zh-TW" altLang="en-US" sz="1400" b="0" i="0" dirty="0">
                <a:solidFill>
                  <a:srgbClr val="000000"/>
                </a:solidFill>
                <a:effectLst/>
                <a:ea typeface="微軟正黑體" panose="020B0604030504040204" pitchFamily="34" charset="-120"/>
              </a:rPr>
              <a:t>（最大回撤）的比率 和 </a:t>
            </a:r>
            <a:r>
              <a:rPr lang="zh-TW" altLang="en-US" sz="1400" dirty="0">
                <a:solidFill>
                  <a:srgbClr val="000000"/>
                </a:solidFill>
                <a:ea typeface="微軟正黑體" panose="020B0604030504040204" pitchFamily="34" charset="-120"/>
              </a:rPr>
              <a:t>系統品質指數</a:t>
            </a:r>
            <a:r>
              <a:rPr lang="zh-TW" altLang="en-US" sz="1400" b="0" i="0" dirty="0">
                <a:solidFill>
                  <a:srgbClr val="000000"/>
                </a:solidFill>
                <a:effectLst/>
                <a:ea typeface="微軟正黑體" panose="020B0604030504040204" pitchFamily="34" charset="-120"/>
              </a:rPr>
              <a:t>（</a:t>
            </a:r>
            <a:r>
              <a:rPr lang="en-US" altLang="zh-TW" sz="1400" b="0" i="0" dirty="0">
                <a:solidFill>
                  <a:srgbClr val="000000"/>
                </a:solidFill>
                <a:effectLst/>
                <a:ea typeface="微軟正黑體" panose="020B0604030504040204" pitchFamily="34" charset="-120"/>
              </a:rPr>
              <a:t>SQN</a:t>
            </a:r>
            <a:r>
              <a:rPr lang="zh-TW" altLang="en-US" sz="1400" b="0" i="0" dirty="0">
                <a:solidFill>
                  <a:srgbClr val="000000"/>
                </a:solidFill>
                <a:effectLst/>
                <a:ea typeface="微軟正黑體" panose="020B0604030504040204" pitchFamily="34" charset="-120"/>
              </a:rPr>
              <a:t>）</a:t>
            </a:r>
            <a:endParaRPr lang="en-US" altLang="zh-TW" sz="1400" dirty="0">
              <a:solidFill>
                <a:srgbClr val="000000"/>
              </a:solidFill>
              <a:ea typeface="微軟正黑體" panose="020B0604030504040204" pitchFamily="34" charset="-120"/>
            </a:endParaRPr>
          </a:p>
          <a:p>
            <a:pPr algn="just">
              <a:lnSpc>
                <a:spcPts val="2400"/>
              </a:lnSpc>
              <a:spcBef>
                <a:spcPts val="1200"/>
              </a:spcBef>
            </a:pPr>
            <a:r>
              <a:rPr lang="en-US" altLang="zh-TW" sz="1400" dirty="0">
                <a:solidFill>
                  <a:srgbClr val="000000"/>
                </a:solidFill>
                <a:ea typeface="微軟正黑體" panose="020B0604030504040204" pitchFamily="34" charset="-120"/>
              </a:rPr>
              <a:t>1. </a:t>
            </a:r>
            <a:r>
              <a:rPr lang="zh-TW" altLang="en-US" sz="1400" dirty="0">
                <a:solidFill>
                  <a:srgbClr val="000000"/>
                </a:solidFill>
                <a:ea typeface="微軟正黑體" panose="020B0604030504040204" pitchFamily="34" charset="-120"/>
              </a:rPr>
              <a:t>總利潤 </a:t>
            </a:r>
            <a:r>
              <a:rPr lang="en-US" altLang="zh-TW" sz="1400" dirty="0">
                <a:solidFill>
                  <a:srgbClr val="000000"/>
                </a:solidFill>
                <a:ea typeface="微軟正黑體" panose="020B0604030504040204" pitchFamily="34" charset="-120"/>
              </a:rPr>
              <a:t>/ </a:t>
            </a:r>
            <a:r>
              <a:rPr lang="zh-TW" altLang="en-US" sz="1400" dirty="0">
                <a:solidFill>
                  <a:srgbClr val="000000"/>
                </a:solidFill>
                <a:ea typeface="微軟正黑體" panose="020B0604030504040204" pitchFamily="34" charset="-120"/>
              </a:rPr>
              <a:t>最大回撤（</a:t>
            </a:r>
            <a:r>
              <a:rPr lang="en-US" altLang="zh-TW" sz="1400" dirty="0">
                <a:solidFill>
                  <a:srgbClr val="000000"/>
                </a:solidFill>
                <a:ea typeface="微軟正黑體" panose="020B0604030504040204" pitchFamily="34" charset="-120"/>
              </a:rPr>
              <a:t>Total Profit / MDD</a:t>
            </a:r>
            <a:r>
              <a:rPr lang="zh-TW" altLang="en-US" sz="1400" dirty="0">
                <a:solidFill>
                  <a:srgbClr val="000000"/>
                </a:solidFill>
                <a:ea typeface="微軟正黑體" panose="020B0604030504040204" pitchFamily="34" charset="-120"/>
              </a:rPr>
              <a:t>）：</a:t>
            </a:r>
            <a:endParaRPr lang="en-US" altLang="zh-TW" sz="1400" dirty="0">
              <a:solidFill>
                <a:srgbClr val="000000"/>
              </a:solidFill>
              <a:ea typeface="微軟正黑體" panose="020B0604030504040204" pitchFamily="34" charset="-120"/>
            </a:endParaRPr>
          </a:p>
          <a:p>
            <a:pPr algn="just">
              <a:lnSpc>
                <a:spcPts val="2400"/>
              </a:lnSpc>
            </a:pPr>
            <a:r>
              <a:rPr lang="zh-TW" altLang="en-US" sz="1400" dirty="0">
                <a:solidFill>
                  <a:srgbClr val="000000"/>
                </a:solidFill>
                <a:ea typeface="微軟正黑體" panose="020B0604030504040204" pitchFamily="34" charset="-120"/>
              </a:rPr>
              <a:t>該比率稱為</a:t>
            </a:r>
            <a:r>
              <a:rPr lang="en-US" altLang="zh-TW" sz="1400" dirty="0">
                <a:solidFill>
                  <a:srgbClr val="000000"/>
                </a:solidFill>
                <a:ea typeface="微軟正黑體" panose="020B0604030504040204" pitchFamily="34" charset="-120"/>
              </a:rPr>
              <a:t>MAR</a:t>
            </a:r>
            <a:r>
              <a:rPr lang="zh-TW" altLang="en-US" sz="1400" dirty="0">
                <a:solidFill>
                  <a:srgbClr val="000000"/>
                </a:solidFill>
                <a:ea typeface="微軟正黑體" panose="020B0604030504040204" pitchFamily="34" charset="-120"/>
              </a:rPr>
              <a:t>指數，值越大代表策略越好。這個公式顯示，隨著</a:t>
            </a:r>
            <a:r>
              <a:rPr lang="en-US" altLang="zh-TW" sz="1400" dirty="0">
                <a:solidFill>
                  <a:srgbClr val="000000"/>
                </a:solidFill>
                <a:ea typeface="微軟正黑體" panose="020B0604030504040204" pitchFamily="34" charset="-120"/>
              </a:rPr>
              <a:t>TP</a:t>
            </a:r>
            <a:r>
              <a:rPr lang="zh-TW" altLang="en-US" sz="1400" dirty="0">
                <a:solidFill>
                  <a:srgbClr val="000000"/>
                </a:solidFill>
                <a:ea typeface="微軟正黑體" panose="020B0604030504040204" pitchFamily="34" charset="-120"/>
              </a:rPr>
              <a:t>增加，</a:t>
            </a:r>
            <a:r>
              <a:rPr lang="en-US" altLang="zh-TW" sz="1400" dirty="0">
                <a:solidFill>
                  <a:srgbClr val="000000"/>
                </a:solidFill>
                <a:ea typeface="微軟正黑體" panose="020B0604030504040204" pitchFamily="34" charset="-120"/>
              </a:rPr>
              <a:t>MDD</a:t>
            </a:r>
            <a:r>
              <a:rPr lang="zh-TW" altLang="en-US" sz="1400" dirty="0">
                <a:solidFill>
                  <a:srgbClr val="000000"/>
                </a:solidFill>
                <a:ea typeface="微軟正黑體" panose="020B0604030504040204" pitchFamily="34" charset="-120"/>
              </a:rPr>
              <a:t>變小，</a:t>
            </a:r>
            <a:r>
              <a:rPr lang="en-US" altLang="zh-TW" sz="1400" dirty="0">
                <a:solidFill>
                  <a:srgbClr val="000000"/>
                </a:solidFill>
                <a:ea typeface="微軟正黑體" panose="020B0604030504040204" pitchFamily="34" charset="-120"/>
              </a:rPr>
              <a:t>MAR</a:t>
            </a:r>
            <a:r>
              <a:rPr lang="zh-TW" altLang="en-US" sz="1400" dirty="0">
                <a:solidFill>
                  <a:srgbClr val="000000"/>
                </a:solidFill>
                <a:ea typeface="微軟正黑體" panose="020B0604030504040204" pitchFamily="34" charset="-120"/>
              </a:rPr>
              <a:t>變大。它表示盈虧波動越小，利潤穩定增長。</a:t>
            </a:r>
          </a:p>
          <a:p>
            <a:pPr algn="just">
              <a:lnSpc>
                <a:spcPts val="2400"/>
              </a:lnSpc>
              <a:spcBef>
                <a:spcPts val="1200"/>
              </a:spcBef>
            </a:pPr>
            <a:r>
              <a:rPr lang="en-US" altLang="zh-TW" sz="1400" dirty="0">
                <a:solidFill>
                  <a:srgbClr val="000000"/>
                </a:solidFill>
                <a:ea typeface="微軟正黑體" panose="020B0604030504040204" pitchFamily="34" charset="-120"/>
              </a:rPr>
              <a:t>2.</a:t>
            </a:r>
            <a:r>
              <a:rPr lang="zh-TW" altLang="en-US" sz="1400" dirty="0">
                <a:solidFill>
                  <a:srgbClr val="000000"/>
                </a:solidFill>
                <a:ea typeface="微軟正黑體" panose="020B0604030504040204" pitchFamily="34" charset="-120"/>
              </a:rPr>
              <a:t> 系統品質指數（</a:t>
            </a:r>
            <a:r>
              <a:rPr lang="en-US" altLang="zh-TW" sz="1400" dirty="0">
                <a:solidFill>
                  <a:srgbClr val="000000"/>
                </a:solidFill>
                <a:ea typeface="微軟正黑體" panose="020B0604030504040204" pitchFamily="34" charset="-120"/>
              </a:rPr>
              <a:t>SQN</a:t>
            </a:r>
            <a:r>
              <a:rPr lang="zh-TW" altLang="en-US" sz="1400" dirty="0">
                <a:solidFill>
                  <a:srgbClr val="000000"/>
                </a:solidFill>
                <a:ea typeface="微軟正黑體" panose="020B0604030504040204" pitchFamily="34" charset="-120"/>
              </a:rPr>
              <a:t>）：</a:t>
            </a:r>
            <a:endParaRPr lang="en-US" altLang="zh-TW" sz="1400" dirty="0">
              <a:solidFill>
                <a:srgbClr val="000000"/>
              </a:solidFill>
              <a:ea typeface="微軟正黑體" panose="020B0604030504040204" pitchFamily="34" charset="-120"/>
            </a:endParaRPr>
          </a:p>
          <a:p>
            <a:pPr algn="just">
              <a:lnSpc>
                <a:spcPts val="2400"/>
              </a:lnSpc>
            </a:pPr>
            <a:r>
              <a:rPr lang="zh-TW" altLang="en-US" sz="1400" dirty="0">
                <a:solidFill>
                  <a:srgbClr val="000000"/>
                </a:solidFill>
                <a:ea typeface="微軟正黑體" panose="020B0604030504040204" pitchFamily="34" charset="-120"/>
              </a:rPr>
              <a:t>由</a:t>
            </a:r>
            <a:r>
              <a:rPr lang="en-US" altLang="zh-TW" sz="1400" dirty="0">
                <a:solidFill>
                  <a:srgbClr val="000000"/>
                </a:solidFill>
                <a:ea typeface="微軟正黑體" panose="020B0604030504040204" pitchFamily="34" charset="-120"/>
              </a:rPr>
              <a:t>Van Tharp</a:t>
            </a:r>
            <a:r>
              <a:rPr lang="zh-TW" altLang="en-US" sz="1400" dirty="0">
                <a:solidFill>
                  <a:srgbClr val="000000"/>
                </a:solidFill>
                <a:ea typeface="微軟正黑體" panose="020B0604030504040204" pitchFamily="34" charset="-120"/>
              </a:rPr>
              <a:t>提出，其值計算方式為（平均利潤 </a:t>
            </a:r>
            <a:r>
              <a:rPr lang="en-US" altLang="zh-TW" sz="1400" dirty="0">
                <a:solidFill>
                  <a:srgbClr val="000000"/>
                </a:solidFill>
                <a:ea typeface="微軟正黑體" panose="020B0604030504040204" pitchFamily="34" charset="-120"/>
              </a:rPr>
              <a:t>/ </a:t>
            </a:r>
            <a:r>
              <a:rPr lang="zh-TW" altLang="en-US" sz="1400" dirty="0">
                <a:solidFill>
                  <a:srgbClr val="000000"/>
                </a:solidFill>
                <a:ea typeface="微軟正黑體" panose="020B0604030504040204" pitchFamily="34" charset="-120"/>
              </a:rPr>
              <a:t>利潤的標準差）* 交易數的平方根。如果</a:t>
            </a:r>
            <a:r>
              <a:rPr lang="en-US" altLang="zh-TW" sz="1400" dirty="0">
                <a:solidFill>
                  <a:srgbClr val="000000"/>
                </a:solidFill>
                <a:ea typeface="微軟正黑體" panose="020B0604030504040204" pitchFamily="34" charset="-120"/>
              </a:rPr>
              <a:t>SQN&gt;2</a:t>
            </a:r>
            <a:r>
              <a:rPr lang="zh-TW" altLang="en-US" sz="1400" dirty="0">
                <a:solidFill>
                  <a:srgbClr val="000000"/>
                </a:solidFill>
                <a:ea typeface="微軟正黑體" panose="020B0604030504040204" pitchFamily="34" charset="-120"/>
              </a:rPr>
              <a:t>，表示交易策略相當不錯。</a:t>
            </a:r>
            <a:endParaRPr lang="en-US" altLang="zh-TW" sz="1400" dirty="0">
              <a:solidFill>
                <a:srgbClr val="000000"/>
              </a:solidFill>
              <a:ea typeface="微軟正黑體" panose="020B0604030504040204" pitchFamily="34" charset="-120"/>
            </a:endParaRPr>
          </a:p>
        </p:txBody>
      </p:sp>
    </p:spTree>
    <p:extLst>
      <p:ext uri="{BB962C8B-B14F-4D97-AF65-F5344CB8AC3E}">
        <p14:creationId xmlns:p14="http://schemas.microsoft.com/office/powerpoint/2010/main" val="119344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透過最大回撤和</a:t>
            </a:r>
            <a:r>
              <a:rPr lang="en-US" altLang="zh-TW" sz="4000" dirty="0"/>
              <a:t>SQN</a:t>
            </a:r>
            <a:r>
              <a:rPr lang="zh-TW" altLang="en-US" sz="4000" dirty="0"/>
              <a:t>尋找最佳參數</a:t>
            </a:r>
          </a:p>
        </p:txBody>
      </p:sp>
      <p:sp>
        <p:nvSpPr>
          <p:cNvPr id="13" name="文字方塊 12">
            <a:extLst>
              <a:ext uri="{FF2B5EF4-FFF2-40B4-BE49-F238E27FC236}">
                <a16:creationId xmlns:a16="http://schemas.microsoft.com/office/drawing/2014/main" id="{3C1E7C9C-0D95-E623-CBB1-57F5E8220237}"/>
              </a:ext>
            </a:extLst>
          </p:cNvPr>
          <p:cNvSpPr txBox="1"/>
          <p:nvPr/>
        </p:nvSpPr>
        <p:spPr>
          <a:xfrm>
            <a:off x="444166" y="1316984"/>
            <a:ext cx="10961771" cy="981487"/>
          </a:xfrm>
          <a:prstGeom prst="rect">
            <a:avLst/>
          </a:prstGeom>
          <a:noFill/>
        </p:spPr>
        <p:txBody>
          <a:bodyPr wrap="square" rtlCol="0">
            <a:spAutoFit/>
          </a:bodyPr>
          <a:lstStyle/>
          <a:p>
            <a:pPr algn="just">
              <a:lnSpc>
                <a:spcPts val="2400"/>
              </a:lnSpc>
            </a:pPr>
            <a:r>
              <a:rPr lang="zh-TW" altLang="en-US" sz="1400" b="0" i="0" dirty="0">
                <a:solidFill>
                  <a:srgbClr val="000000"/>
                </a:solidFill>
                <a:effectLst/>
                <a:ea typeface="微軟正黑體" panose="020B0604030504040204" pitchFamily="34" charset="-120"/>
              </a:rPr>
              <a:t>通過</a:t>
            </a:r>
            <a:r>
              <a:rPr lang="en-US" altLang="zh-TW" sz="1400" b="0" i="0" dirty="0">
                <a:solidFill>
                  <a:srgbClr val="000000"/>
                </a:solidFill>
                <a:effectLst/>
                <a:ea typeface="微軟正黑體" panose="020B0604030504040204" pitchFamily="34" charset="-120"/>
              </a:rPr>
              <a:t>10</a:t>
            </a:r>
            <a:r>
              <a:rPr lang="zh-TW" altLang="en-US" sz="1400" b="0" i="0" dirty="0">
                <a:solidFill>
                  <a:srgbClr val="000000"/>
                </a:solidFill>
                <a:effectLst/>
                <a:ea typeface="微軟正黑體" panose="020B0604030504040204" pitchFamily="34" charset="-120"/>
              </a:rPr>
              <a:t>點的間隔，尋找最佳的止損和止盈點。根據上述回測經驗，設置止損點範圍從</a:t>
            </a:r>
            <a:r>
              <a:rPr lang="en-US" altLang="zh-TW" sz="1400" b="0" i="0" dirty="0">
                <a:solidFill>
                  <a:srgbClr val="000000"/>
                </a:solidFill>
                <a:effectLst/>
                <a:ea typeface="微軟正黑體" panose="020B0604030504040204" pitchFamily="34" charset="-120"/>
              </a:rPr>
              <a:t>20</a:t>
            </a:r>
            <a:r>
              <a:rPr lang="zh-TW" altLang="en-US" sz="1400" b="0" i="0" dirty="0">
                <a:solidFill>
                  <a:srgbClr val="000000"/>
                </a:solidFill>
                <a:effectLst/>
                <a:ea typeface="微軟正黑體" panose="020B0604030504040204" pitchFamily="34" charset="-120"/>
              </a:rPr>
              <a:t>到</a:t>
            </a:r>
            <a:r>
              <a:rPr lang="en-US" altLang="zh-TW" sz="1400" b="0" i="0" dirty="0">
                <a:solidFill>
                  <a:srgbClr val="000000"/>
                </a:solidFill>
                <a:effectLst/>
                <a:ea typeface="微軟正黑體" panose="020B0604030504040204" pitchFamily="34" charset="-120"/>
              </a:rPr>
              <a:t>60</a:t>
            </a:r>
            <a:r>
              <a:rPr lang="zh-TW" altLang="en-US" sz="1400" b="0" i="0" dirty="0">
                <a:solidFill>
                  <a:srgbClr val="000000"/>
                </a:solidFill>
                <a:effectLst/>
                <a:ea typeface="微軟正黑體" panose="020B0604030504040204" pitchFamily="34" charset="-120"/>
              </a:rPr>
              <a:t>點，止盈點範圍從</a:t>
            </a:r>
            <a:r>
              <a:rPr lang="en-US" altLang="zh-TW" sz="1400" b="0" i="0" dirty="0">
                <a:solidFill>
                  <a:srgbClr val="000000"/>
                </a:solidFill>
                <a:effectLst/>
                <a:ea typeface="微軟正黑體" panose="020B0604030504040204" pitchFamily="34" charset="-120"/>
              </a:rPr>
              <a:t>60</a:t>
            </a:r>
            <a:r>
              <a:rPr lang="zh-TW" altLang="en-US" sz="1400" b="0" i="0" dirty="0">
                <a:solidFill>
                  <a:srgbClr val="000000"/>
                </a:solidFill>
                <a:effectLst/>
                <a:ea typeface="微軟正黑體" panose="020B0604030504040204" pitchFamily="34" charset="-120"/>
              </a:rPr>
              <a:t>到</a:t>
            </a:r>
            <a:r>
              <a:rPr lang="en-US" altLang="zh-TW" sz="1400" b="0" i="0" dirty="0">
                <a:solidFill>
                  <a:srgbClr val="000000"/>
                </a:solidFill>
                <a:effectLst/>
                <a:ea typeface="微軟正黑體" panose="020B0604030504040204" pitchFamily="34" charset="-120"/>
              </a:rPr>
              <a:t>150</a:t>
            </a:r>
            <a:r>
              <a:rPr lang="zh-TW" altLang="en-US" sz="1400" b="0" i="0" dirty="0">
                <a:solidFill>
                  <a:srgbClr val="000000"/>
                </a:solidFill>
                <a:effectLst/>
                <a:ea typeface="微軟正黑體" panose="020B0604030504040204" pitchFamily="34" charset="-120"/>
              </a:rPr>
              <a:t>點。在交易策略中尋找不同止盈和止損點的表現結果。</a:t>
            </a:r>
            <a:r>
              <a:rPr lang="zh-TW" altLang="en-US" sz="1400" dirty="0">
                <a:solidFill>
                  <a:srgbClr val="000000"/>
                </a:solidFill>
                <a:ea typeface="微軟正黑體" panose="020B0604030504040204" pitchFamily="34" charset="-120"/>
              </a:rPr>
              <a:t>如下表所示，分別總結了觀察期間的</a:t>
            </a:r>
            <a:r>
              <a:rPr lang="en-US" altLang="zh-TW" sz="1400" dirty="0">
                <a:solidFill>
                  <a:srgbClr val="000000"/>
                </a:solidFill>
                <a:ea typeface="微軟正黑體" panose="020B0604030504040204" pitchFamily="34" charset="-120"/>
              </a:rPr>
              <a:t>SQN</a:t>
            </a:r>
            <a:r>
              <a:rPr lang="zh-TW" altLang="en-US" sz="1400" dirty="0">
                <a:solidFill>
                  <a:srgbClr val="000000"/>
                </a:solidFill>
                <a:ea typeface="微軟正黑體" panose="020B0604030504040204" pitchFamily="34" charset="-120"/>
              </a:rPr>
              <a:t>值和總利潤</a:t>
            </a:r>
            <a:r>
              <a:rPr lang="en-US" altLang="zh-TW" sz="1400" dirty="0">
                <a:solidFill>
                  <a:srgbClr val="000000"/>
                </a:solidFill>
                <a:ea typeface="微軟正黑體" panose="020B0604030504040204" pitchFamily="34" charset="-120"/>
              </a:rPr>
              <a:t> / MDD</a:t>
            </a:r>
            <a:r>
              <a:rPr lang="zh-TW" altLang="en-US" sz="1400" dirty="0">
                <a:solidFill>
                  <a:srgbClr val="000000"/>
                </a:solidFill>
                <a:ea typeface="微軟正黑體" panose="020B0604030504040204" pitchFamily="34" charset="-120"/>
              </a:rPr>
              <a:t>。根據這些結果，證實了該策略是盈利的，並且有穩定的利潤。它還減少了過度擬合的可能性。</a:t>
            </a:r>
            <a:endParaRPr lang="en-US" altLang="zh-TW" sz="1400" dirty="0">
              <a:solidFill>
                <a:srgbClr val="000000"/>
              </a:solidFill>
              <a:ea typeface="微軟正黑體" panose="020B0604030504040204" pitchFamily="34" charset="-120"/>
            </a:endParaRPr>
          </a:p>
        </p:txBody>
      </p:sp>
      <p:pic>
        <p:nvPicPr>
          <p:cNvPr id="4" name="圖片 3">
            <a:extLst>
              <a:ext uri="{FF2B5EF4-FFF2-40B4-BE49-F238E27FC236}">
                <a16:creationId xmlns:a16="http://schemas.microsoft.com/office/drawing/2014/main" id="{13DAC2AF-4023-B7A8-48CE-56DDABC8069E}"/>
              </a:ext>
            </a:extLst>
          </p:cNvPr>
          <p:cNvPicPr>
            <a:picLocks noChangeAspect="1"/>
          </p:cNvPicPr>
          <p:nvPr/>
        </p:nvPicPr>
        <p:blipFill rotWithShape="1">
          <a:blip r:embed="rId2"/>
          <a:srcRect r="5890"/>
          <a:stretch/>
        </p:blipFill>
        <p:spPr>
          <a:xfrm>
            <a:off x="1442285" y="2792583"/>
            <a:ext cx="3665858" cy="3368059"/>
          </a:xfrm>
          <a:prstGeom prst="rect">
            <a:avLst/>
          </a:prstGeom>
        </p:spPr>
      </p:pic>
      <p:pic>
        <p:nvPicPr>
          <p:cNvPr id="6" name="圖片 5">
            <a:extLst>
              <a:ext uri="{FF2B5EF4-FFF2-40B4-BE49-F238E27FC236}">
                <a16:creationId xmlns:a16="http://schemas.microsoft.com/office/drawing/2014/main" id="{C012C71E-FD0A-7473-230C-57708C830DC6}"/>
              </a:ext>
            </a:extLst>
          </p:cNvPr>
          <p:cNvPicPr>
            <a:picLocks noChangeAspect="1"/>
          </p:cNvPicPr>
          <p:nvPr/>
        </p:nvPicPr>
        <p:blipFill rotWithShape="1">
          <a:blip r:embed="rId3"/>
          <a:srcRect r="2136"/>
          <a:stretch/>
        </p:blipFill>
        <p:spPr>
          <a:xfrm>
            <a:off x="6077255" y="2792583"/>
            <a:ext cx="3986505" cy="3368059"/>
          </a:xfrm>
          <a:prstGeom prst="rect">
            <a:avLst/>
          </a:prstGeom>
        </p:spPr>
      </p:pic>
    </p:spTree>
    <p:extLst>
      <p:ext uri="{BB962C8B-B14F-4D97-AF65-F5344CB8AC3E}">
        <p14:creationId xmlns:p14="http://schemas.microsoft.com/office/powerpoint/2010/main" val="266798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透過最大回撤和</a:t>
            </a:r>
            <a:r>
              <a:rPr lang="en-US" altLang="zh-TW" sz="4000" dirty="0"/>
              <a:t>SQN</a:t>
            </a:r>
            <a:r>
              <a:rPr lang="zh-TW" altLang="en-US" sz="4000" dirty="0"/>
              <a:t>尋找最佳參數</a:t>
            </a:r>
          </a:p>
        </p:txBody>
      </p:sp>
      <p:sp>
        <p:nvSpPr>
          <p:cNvPr id="13" name="文字方塊 12">
            <a:extLst>
              <a:ext uri="{FF2B5EF4-FFF2-40B4-BE49-F238E27FC236}">
                <a16:creationId xmlns:a16="http://schemas.microsoft.com/office/drawing/2014/main" id="{3C1E7C9C-0D95-E623-CBB1-57F5E8220237}"/>
              </a:ext>
            </a:extLst>
          </p:cNvPr>
          <p:cNvSpPr txBox="1"/>
          <p:nvPr/>
        </p:nvSpPr>
        <p:spPr>
          <a:xfrm>
            <a:off x="444166" y="1188431"/>
            <a:ext cx="10599765" cy="1449692"/>
          </a:xfrm>
          <a:prstGeom prst="rect">
            <a:avLst/>
          </a:prstGeom>
          <a:noFill/>
        </p:spPr>
        <p:txBody>
          <a:bodyPr wrap="square" rtlCol="0">
            <a:spAutoFit/>
          </a:bodyPr>
          <a:lstStyle/>
          <a:p>
            <a:pPr algn="just">
              <a:lnSpc>
                <a:spcPts val="2400"/>
              </a:lnSpc>
            </a:pPr>
            <a:r>
              <a:rPr lang="zh-TW" altLang="en-US" sz="1400" b="0" i="0" dirty="0">
                <a:solidFill>
                  <a:srgbClr val="000000"/>
                </a:solidFill>
                <a:effectLst/>
                <a:ea typeface="微軟正黑體" panose="020B0604030504040204" pitchFamily="34" charset="-120"/>
              </a:rPr>
              <a:t>最佳兩個參數位於</a:t>
            </a:r>
            <a:r>
              <a:rPr lang="en-US" altLang="zh-TW" sz="1400" b="0" i="0" dirty="0">
                <a:solidFill>
                  <a:srgbClr val="000000"/>
                </a:solidFill>
                <a:effectLst/>
                <a:ea typeface="微軟正黑體" panose="020B0604030504040204" pitchFamily="34" charset="-120"/>
              </a:rPr>
              <a:t>-20</a:t>
            </a:r>
            <a:r>
              <a:rPr lang="zh-TW" altLang="en-US" sz="1400" b="0" i="0" dirty="0">
                <a:solidFill>
                  <a:srgbClr val="000000"/>
                </a:solidFill>
                <a:effectLst/>
                <a:ea typeface="微軟正黑體" panose="020B0604030504040204" pitchFamily="34" charset="-120"/>
              </a:rPr>
              <a:t>、</a:t>
            </a:r>
            <a:r>
              <a:rPr lang="en-US" altLang="zh-TW" sz="1400" b="0" i="0" dirty="0">
                <a:solidFill>
                  <a:srgbClr val="000000"/>
                </a:solidFill>
                <a:effectLst/>
                <a:ea typeface="微軟正黑體" panose="020B0604030504040204" pitchFamily="34" charset="-120"/>
              </a:rPr>
              <a:t>150</a:t>
            </a:r>
            <a:r>
              <a:rPr lang="zh-TW" altLang="en-US" sz="1400" b="0" i="0" dirty="0">
                <a:solidFill>
                  <a:srgbClr val="000000"/>
                </a:solidFill>
                <a:effectLst/>
                <a:ea typeface="微軟正黑體" panose="020B0604030504040204" pitchFamily="34" charset="-120"/>
              </a:rPr>
              <a:t>和</a:t>
            </a:r>
            <a:r>
              <a:rPr lang="en-US" altLang="zh-TW" sz="1400" b="0" i="0" dirty="0">
                <a:solidFill>
                  <a:srgbClr val="000000"/>
                </a:solidFill>
                <a:effectLst/>
                <a:ea typeface="微軟正黑體" panose="020B0604030504040204" pitchFamily="34" charset="-120"/>
              </a:rPr>
              <a:t>-30</a:t>
            </a:r>
            <a:r>
              <a:rPr lang="zh-TW" altLang="en-US" sz="1400" b="0" i="0" dirty="0">
                <a:solidFill>
                  <a:srgbClr val="000000"/>
                </a:solidFill>
                <a:effectLst/>
                <a:ea typeface="微軟正黑體" panose="020B0604030504040204" pitchFamily="34" charset="-120"/>
              </a:rPr>
              <a:t>、</a:t>
            </a:r>
            <a:r>
              <a:rPr lang="en-US" altLang="zh-TW" sz="1400" b="0" i="0" dirty="0">
                <a:solidFill>
                  <a:srgbClr val="000000"/>
                </a:solidFill>
                <a:effectLst/>
                <a:ea typeface="微軟正黑體" panose="020B0604030504040204" pitchFamily="34" charset="-120"/>
              </a:rPr>
              <a:t>150</a:t>
            </a:r>
            <a:r>
              <a:rPr lang="zh-TW" altLang="en-US" sz="1400" b="0" i="0" dirty="0">
                <a:solidFill>
                  <a:srgbClr val="000000"/>
                </a:solidFill>
                <a:effectLst/>
                <a:ea typeface="微軟正黑體" panose="020B0604030504040204" pitchFamily="34" charset="-120"/>
              </a:rPr>
              <a:t>之間，此次實驗在總共</a:t>
            </a:r>
            <a:r>
              <a:rPr lang="en-US" altLang="zh-TW" sz="1400" b="0" i="0" dirty="0">
                <a:solidFill>
                  <a:srgbClr val="000000"/>
                </a:solidFill>
                <a:effectLst/>
                <a:ea typeface="微軟正黑體" panose="020B0604030504040204" pitchFamily="34" charset="-120"/>
              </a:rPr>
              <a:t>121</a:t>
            </a:r>
            <a:r>
              <a:rPr lang="zh-TW" altLang="en-US" sz="1400" b="0" i="0" dirty="0">
                <a:solidFill>
                  <a:srgbClr val="000000"/>
                </a:solidFill>
                <a:effectLst/>
                <a:ea typeface="微軟正黑體" panose="020B0604030504040204" pitchFamily="34" charset="-120"/>
              </a:rPr>
              <a:t>種選擇中尋找最佳參數。可以得出最佳的止損和止盈點是</a:t>
            </a:r>
            <a:r>
              <a:rPr lang="en-US" altLang="zh-TW" sz="1400" b="0" i="0" dirty="0">
                <a:solidFill>
                  <a:srgbClr val="000000"/>
                </a:solidFill>
                <a:effectLst/>
                <a:ea typeface="微軟正黑體" panose="020B0604030504040204" pitchFamily="34" charset="-120"/>
              </a:rPr>
              <a:t>-30</a:t>
            </a:r>
            <a:r>
              <a:rPr lang="zh-TW" altLang="en-US" sz="1400" b="0" i="0" dirty="0">
                <a:solidFill>
                  <a:srgbClr val="000000"/>
                </a:solidFill>
                <a:effectLst/>
                <a:ea typeface="微軟正黑體" panose="020B0604030504040204" pitchFamily="34" charset="-120"/>
              </a:rPr>
              <a:t>、</a:t>
            </a:r>
            <a:r>
              <a:rPr lang="en-US" altLang="zh-TW" sz="1400" b="0" i="0" dirty="0">
                <a:solidFill>
                  <a:srgbClr val="000000"/>
                </a:solidFill>
                <a:effectLst/>
                <a:ea typeface="微軟正黑體" panose="020B0604030504040204" pitchFamily="34" charset="-120"/>
              </a:rPr>
              <a:t>150</a:t>
            </a:r>
            <a:r>
              <a:rPr lang="zh-TW" altLang="en-US" sz="1400" b="0" i="0" dirty="0">
                <a:solidFill>
                  <a:srgbClr val="000000"/>
                </a:solidFill>
                <a:effectLst/>
                <a:ea typeface="微軟正黑體" panose="020B0604030504040204" pitchFamily="34" charset="-120"/>
              </a:rPr>
              <a:t>。在回測期間，</a:t>
            </a:r>
            <a:r>
              <a:rPr lang="en-US" altLang="zh-TW" sz="1400" b="0" i="0" dirty="0">
                <a:solidFill>
                  <a:srgbClr val="000000"/>
                </a:solidFill>
                <a:effectLst/>
                <a:ea typeface="微軟正黑體" panose="020B0604030504040204" pitchFamily="34" charset="-120"/>
              </a:rPr>
              <a:t>MTM Stop-30, 150</a:t>
            </a:r>
            <a:r>
              <a:rPr lang="zh-TW" altLang="en-US" sz="1400" b="0" i="0" dirty="0">
                <a:solidFill>
                  <a:srgbClr val="000000"/>
                </a:solidFill>
                <a:effectLst/>
                <a:ea typeface="微軟正黑體" panose="020B0604030504040204" pitchFamily="34" charset="-120"/>
              </a:rPr>
              <a:t>的</a:t>
            </a:r>
            <a:r>
              <a:rPr lang="en-US" altLang="zh-TW" sz="1400" b="0" i="0" dirty="0">
                <a:solidFill>
                  <a:srgbClr val="000000"/>
                </a:solidFill>
                <a:effectLst/>
                <a:ea typeface="微軟正黑體" panose="020B0604030504040204" pitchFamily="34" charset="-120"/>
              </a:rPr>
              <a:t>TP</a:t>
            </a:r>
            <a:r>
              <a:rPr lang="zh-TW" altLang="en-US" sz="1400" b="0" i="0" dirty="0">
                <a:solidFill>
                  <a:srgbClr val="000000"/>
                </a:solidFill>
                <a:effectLst/>
                <a:ea typeface="微軟正黑體" panose="020B0604030504040204" pitchFamily="34" charset="-120"/>
              </a:rPr>
              <a:t>為</a:t>
            </a:r>
            <a:r>
              <a:rPr lang="en-US" altLang="zh-TW" sz="1400" b="0" i="0" dirty="0">
                <a:solidFill>
                  <a:srgbClr val="000000"/>
                </a:solidFill>
                <a:effectLst/>
                <a:ea typeface="微軟正黑體" panose="020B0604030504040204" pitchFamily="34" charset="-120"/>
              </a:rPr>
              <a:t>6114</a:t>
            </a:r>
            <a:r>
              <a:rPr lang="zh-TW" altLang="en-US" sz="1400" b="0" i="0" dirty="0">
                <a:solidFill>
                  <a:srgbClr val="000000"/>
                </a:solidFill>
                <a:effectLst/>
                <a:ea typeface="微軟正黑體" panose="020B0604030504040204" pitchFamily="34" charset="-120"/>
              </a:rPr>
              <a:t>，</a:t>
            </a:r>
            <a:r>
              <a:rPr lang="en-US" altLang="zh-TW" sz="1400" b="0" i="0" dirty="0">
                <a:solidFill>
                  <a:srgbClr val="000000"/>
                </a:solidFill>
                <a:effectLst/>
                <a:ea typeface="微軟正黑體" panose="020B0604030504040204" pitchFamily="34" charset="-120"/>
              </a:rPr>
              <a:t>MDD</a:t>
            </a:r>
            <a:r>
              <a:rPr lang="zh-TW" altLang="en-US" sz="1400" b="0" i="0" dirty="0">
                <a:solidFill>
                  <a:srgbClr val="000000"/>
                </a:solidFill>
                <a:effectLst/>
                <a:ea typeface="微軟正黑體" panose="020B0604030504040204" pitchFamily="34" charset="-120"/>
              </a:rPr>
              <a:t>為</a:t>
            </a:r>
            <a:r>
              <a:rPr lang="en-US" altLang="zh-TW" sz="1400" b="0" i="0" dirty="0">
                <a:solidFill>
                  <a:srgbClr val="000000"/>
                </a:solidFill>
                <a:effectLst/>
                <a:ea typeface="微軟正黑體" panose="020B0604030504040204" pitchFamily="34" charset="-120"/>
              </a:rPr>
              <a:t>630</a:t>
            </a:r>
            <a:r>
              <a:rPr lang="zh-TW" altLang="en-US" sz="1400" b="0" i="0" dirty="0">
                <a:solidFill>
                  <a:srgbClr val="000000"/>
                </a:solidFill>
                <a:effectLst/>
                <a:ea typeface="微軟正黑體" panose="020B0604030504040204" pitchFamily="34" charset="-120"/>
              </a:rPr>
              <a:t>。這些結果</a:t>
            </a:r>
            <a:r>
              <a:rPr lang="zh-TW" altLang="en-US" sz="1400" dirty="0">
                <a:solidFill>
                  <a:srgbClr val="000000"/>
                </a:solidFill>
                <a:ea typeface="微軟正黑體" panose="020B0604030504040204" pitchFamily="34" charset="-120"/>
              </a:rPr>
              <a:t>如下圖所示。</a:t>
            </a:r>
            <a:endParaRPr lang="en-US" altLang="zh-TW" sz="1400" dirty="0">
              <a:solidFill>
                <a:srgbClr val="000000"/>
              </a:solidFill>
              <a:ea typeface="微軟正黑體" panose="020B0604030504040204" pitchFamily="34" charset="-120"/>
            </a:endParaRPr>
          </a:p>
          <a:p>
            <a:pPr algn="just">
              <a:lnSpc>
                <a:spcPts val="2400"/>
              </a:lnSpc>
              <a:spcBef>
                <a:spcPts val="1200"/>
              </a:spcBef>
            </a:pPr>
            <a:r>
              <a:rPr lang="zh-TW" altLang="en-US" sz="1400" dirty="0">
                <a:solidFill>
                  <a:srgbClr val="000000"/>
                </a:solidFill>
                <a:ea typeface="微軟正黑體" panose="020B0604030504040204" pitchFamily="34" charset="-120"/>
              </a:rPr>
              <a:t>需要注意的是此次實驗並沒有減去交易成本，如交易稅、手續費等</a:t>
            </a:r>
            <a:endParaRPr lang="en-US" altLang="zh-TW" sz="1400" dirty="0">
              <a:solidFill>
                <a:srgbClr val="000000"/>
              </a:solidFill>
              <a:ea typeface="微軟正黑體" panose="020B0604030504040204" pitchFamily="34" charset="-120"/>
            </a:endParaRPr>
          </a:p>
          <a:p>
            <a:pPr algn="just">
              <a:lnSpc>
                <a:spcPts val="2400"/>
              </a:lnSpc>
            </a:pPr>
            <a:endParaRPr lang="en-US" altLang="zh-TW" sz="1400" dirty="0">
              <a:solidFill>
                <a:srgbClr val="000000"/>
              </a:solidFill>
              <a:ea typeface="微軟正黑體" panose="020B0604030504040204" pitchFamily="34" charset="-120"/>
            </a:endParaRPr>
          </a:p>
        </p:txBody>
      </p:sp>
      <p:grpSp>
        <p:nvGrpSpPr>
          <p:cNvPr id="7" name="群組 6">
            <a:extLst>
              <a:ext uri="{FF2B5EF4-FFF2-40B4-BE49-F238E27FC236}">
                <a16:creationId xmlns:a16="http://schemas.microsoft.com/office/drawing/2014/main" id="{6B2255F6-2BAC-6B1D-B373-E727DFD0B207}"/>
              </a:ext>
            </a:extLst>
          </p:cNvPr>
          <p:cNvGrpSpPr/>
          <p:nvPr/>
        </p:nvGrpSpPr>
        <p:grpSpPr>
          <a:xfrm>
            <a:off x="1630356" y="2509570"/>
            <a:ext cx="3812903" cy="3942339"/>
            <a:chOff x="2578767" y="2058452"/>
            <a:chExt cx="4044617" cy="4181919"/>
          </a:xfrm>
        </p:grpSpPr>
        <p:pic>
          <p:nvPicPr>
            <p:cNvPr id="8" name="圖片 7">
              <a:extLst>
                <a:ext uri="{FF2B5EF4-FFF2-40B4-BE49-F238E27FC236}">
                  <a16:creationId xmlns:a16="http://schemas.microsoft.com/office/drawing/2014/main" id="{33BDE544-DC3A-07F1-348A-4D233C18A15B}"/>
                </a:ext>
              </a:extLst>
            </p:cNvPr>
            <p:cNvPicPr>
              <a:picLocks noChangeAspect="1"/>
            </p:cNvPicPr>
            <p:nvPr/>
          </p:nvPicPr>
          <p:blipFill>
            <a:blip r:embed="rId2"/>
            <a:stretch>
              <a:fillRect/>
            </a:stretch>
          </p:blipFill>
          <p:spPr>
            <a:xfrm>
              <a:off x="2578767" y="5491368"/>
              <a:ext cx="4044617" cy="749003"/>
            </a:xfrm>
            <a:prstGeom prst="rect">
              <a:avLst/>
            </a:prstGeom>
          </p:spPr>
        </p:pic>
        <p:pic>
          <p:nvPicPr>
            <p:cNvPr id="5" name="圖片 4">
              <a:extLst>
                <a:ext uri="{FF2B5EF4-FFF2-40B4-BE49-F238E27FC236}">
                  <a16:creationId xmlns:a16="http://schemas.microsoft.com/office/drawing/2014/main" id="{764170E5-77B4-006C-FD33-4B9D74A52AFA}"/>
                </a:ext>
              </a:extLst>
            </p:cNvPr>
            <p:cNvPicPr>
              <a:picLocks noChangeAspect="1"/>
            </p:cNvPicPr>
            <p:nvPr/>
          </p:nvPicPr>
          <p:blipFill>
            <a:blip r:embed="rId3"/>
            <a:stretch>
              <a:fillRect/>
            </a:stretch>
          </p:blipFill>
          <p:spPr>
            <a:xfrm>
              <a:off x="2578767" y="2058452"/>
              <a:ext cx="4044617" cy="3476120"/>
            </a:xfrm>
            <a:prstGeom prst="rect">
              <a:avLst/>
            </a:prstGeom>
          </p:spPr>
        </p:pic>
      </p:grpSp>
      <p:pic>
        <p:nvPicPr>
          <p:cNvPr id="10" name="圖片 9">
            <a:extLst>
              <a:ext uri="{FF2B5EF4-FFF2-40B4-BE49-F238E27FC236}">
                <a16:creationId xmlns:a16="http://schemas.microsoft.com/office/drawing/2014/main" id="{263E00CB-CE24-FE63-BB1A-748B9AB4CFFE}"/>
              </a:ext>
            </a:extLst>
          </p:cNvPr>
          <p:cNvPicPr>
            <a:picLocks noChangeAspect="1"/>
          </p:cNvPicPr>
          <p:nvPr/>
        </p:nvPicPr>
        <p:blipFill>
          <a:blip r:embed="rId4"/>
          <a:stretch>
            <a:fillRect/>
          </a:stretch>
        </p:blipFill>
        <p:spPr>
          <a:xfrm>
            <a:off x="6247010" y="2509571"/>
            <a:ext cx="4314634" cy="3942339"/>
          </a:xfrm>
          <a:prstGeom prst="rect">
            <a:avLst/>
          </a:prstGeom>
        </p:spPr>
      </p:pic>
    </p:spTree>
    <p:extLst>
      <p:ext uri="{BB962C8B-B14F-4D97-AF65-F5344CB8AC3E}">
        <p14:creationId xmlns:p14="http://schemas.microsoft.com/office/powerpoint/2010/main" val="998536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016E8D-F725-5549-D79B-2197F3311E34}"/>
              </a:ext>
            </a:extLst>
          </p:cNvPr>
          <p:cNvSpPr>
            <a:spLocks noGrp="1"/>
          </p:cNvSpPr>
          <p:nvPr>
            <p:ph type="title"/>
          </p:nvPr>
        </p:nvSpPr>
        <p:spPr>
          <a:xfrm>
            <a:off x="1888949" y="2174027"/>
            <a:ext cx="8456623" cy="1901952"/>
          </a:xfrm>
        </p:spPr>
        <p:txBody>
          <a:bodyPr rtlCol="0"/>
          <a:lstStyle>
            <a:defPPr>
              <a:defRPr lang="zh-TW"/>
            </a:defPPr>
          </a:lstStyle>
          <a:p>
            <a:pPr rtl="0"/>
            <a:r>
              <a:rPr lang="zh-TW" altLang="en-US" dirty="0"/>
              <a:t>透過止損和止盈機制對台灣指數期貨動能效應的實證評估</a:t>
            </a:r>
            <a:endParaRPr lang="zh-TW" dirty="0"/>
          </a:p>
        </p:txBody>
      </p:sp>
      <p:sp>
        <p:nvSpPr>
          <p:cNvPr id="5" name="文字版面配置區 4">
            <a:extLst>
              <a:ext uri="{FF2B5EF4-FFF2-40B4-BE49-F238E27FC236}">
                <a16:creationId xmlns:a16="http://schemas.microsoft.com/office/drawing/2014/main" id="{7B9D02FC-1940-72AB-8671-0839E2CF024F}"/>
              </a:ext>
            </a:extLst>
          </p:cNvPr>
          <p:cNvSpPr>
            <a:spLocks noGrp="1"/>
          </p:cNvSpPr>
          <p:nvPr>
            <p:ph type="body" sz="quarter" idx="15"/>
          </p:nvPr>
        </p:nvSpPr>
        <p:spPr/>
        <p:txBody>
          <a:bodyPr rtlCol="0"/>
          <a:lstStyle>
            <a:defPPr>
              <a:defRPr lang="zh-TW"/>
            </a:defPPr>
          </a:lstStyle>
          <a:p>
            <a:pPr rtl="0"/>
            <a:r>
              <a:rPr lang="zh-TW" dirty="0"/>
              <a:t>“</a:t>
            </a:r>
          </a:p>
        </p:txBody>
      </p:sp>
      <p:sp>
        <p:nvSpPr>
          <p:cNvPr id="6" name="內容版面配置區 5">
            <a:extLst>
              <a:ext uri="{FF2B5EF4-FFF2-40B4-BE49-F238E27FC236}">
                <a16:creationId xmlns:a16="http://schemas.microsoft.com/office/drawing/2014/main" id="{6AB13DEF-ED86-6E5A-5AD2-C9B364E4A295}"/>
              </a:ext>
            </a:extLst>
          </p:cNvPr>
          <p:cNvSpPr>
            <a:spLocks noGrp="1"/>
          </p:cNvSpPr>
          <p:nvPr>
            <p:ph idx="1"/>
          </p:nvPr>
        </p:nvSpPr>
        <p:spPr>
          <a:xfrm>
            <a:off x="2063127" y="3852944"/>
            <a:ext cx="3934075" cy="1419494"/>
          </a:xfrm>
        </p:spPr>
        <p:txBody>
          <a:bodyPr rtlCol="0"/>
          <a:lstStyle>
            <a:defPPr>
              <a:defRPr lang="zh-TW"/>
            </a:defPPr>
          </a:lstStyle>
          <a:p>
            <a:pPr rtl="0">
              <a:lnSpc>
                <a:spcPts val="2500"/>
              </a:lnSpc>
            </a:pPr>
            <a:r>
              <a:rPr lang="en-US" altLang="zh-TW" sz="1800" dirty="0"/>
              <a:t>Mu-En Wu</a:t>
            </a:r>
          </a:p>
          <a:p>
            <a:pPr rtl="0">
              <a:lnSpc>
                <a:spcPts val="2500"/>
              </a:lnSpc>
            </a:pPr>
            <a:r>
              <a:rPr lang="zh-TW" altLang="en-US" sz="1400" dirty="0"/>
              <a:t>國立臺北科技大學 資訊財金系</a:t>
            </a:r>
            <a:endParaRPr lang="en-US" altLang="zh-TW" sz="1400" dirty="0"/>
          </a:p>
          <a:p>
            <a:pPr rtl="0">
              <a:lnSpc>
                <a:spcPts val="2500"/>
              </a:lnSpc>
            </a:pPr>
            <a:r>
              <a:rPr lang="en-US" altLang="zh-TW" sz="1800" dirty="0"/>
              <a:t>Wei-Ho Chung</a:t>
            </a:r>
          </a:p>
          <a:p>
            <a:pPr rtl="0">
              <a:lnSpc>
                <a:spcPts val="2500"/>
              </a:lnSpc>
            </a:pPr>
            <a:r>
              <a:rPr lang="zh-TW" altLang="en-US" sz="1400" dirty="0"/>
              <a:t>國立清華大學 電機工程學系</a:t>
            </a:r>
            <a:endParaRPr lang="zh-TW" sz="1400" dirty="0"/>
          </a:p>
        </p:txBody>
      </p:sp>
      <p:sp>
        <p:nvSpPr>
          <p:cNvPr id="4" name="文字版面配置區 3">
            <a:extLst>
              <a:ext uri="{FF2B5EF4-FFF2-40B4-BE49-F238E27FC236}">
                <a16:creationId xmlns:a16="http://schemas.microsoft.com/office/drawing/2014/main" id="{F286FC47-3017-DA16-F8BF-CBFF553CB9F5}"/>
              </a:ext>
            </a:extLst>
          </p:cNvPr>
          <p:cNvSpPr>
            <a:spLocks noGrp="1"/>
          </p:cNvSpPr>
          <p:nvPr>
            <p:ph type="body" sz="quarter" idx="14"/>
          </p:nvPr>
        </p:nvSpPr>
        <p:spPr/>
        <p:txBody>
          <a:bodyPr rtlCol="0"/>
          <a:lstStyle>
            <a:defPPr>
              <a:defRPr lang="zh-TW"/>
            </a:defPPr>
          </a:lstStyle>
          <a:p>
            <a:pPr rtl="0"/>
            <a:r>
              <a:rPr lang="zh-TW" dirty="0"/>
              <a:t>”</a:t>
            </a:r>
          </a:p>
        </p:txBody>
      </p:sp>
      <p:sp>
        <p:nvSpPr>
          <p:cNvPr id="10" name="文字方塊 9">
            <a:extLst>
              <a:ext uri="{FF2B5EF4-FFF2-40B4-BE49-F238E27FC236}">
                <a16:creationId xmlns:a16="http://schemas.microsoft.com/office/drawing/2014/main" id="{55FC6192-03F6-9952-A8AE-E3572FC1DFAF}"/>
              </a:ext>
            </a:extLst>
          </p:cNvPr>
          <p:cNvSpPr txBox="1"/>
          <p:nvPr/>
        </p:nvSpPr>
        <p:spPr>
          <a:xfrm>
            <a:off x="1762417" y="5280693"/>
            <a:ext cx="8185519" cy="400110"/>
          </a:xfrm>
          <a:prstGeom prst="rect">
            <a:avLst/>
          </a:prstGeom>
          <a:noFill/>
        </p:spPr>
        <p:txBody>
          <a:bodyPr wrap="square" rtlCol="0">
            <a:spAutoFit/>
          </a:bodyPr>
          <a:lstStyle/>
          <a:p>
            <a:r>
              <a:rPr lang="en-US" altLang="zh-TW" dirty="0"/>
              <a:t>International Journal of Information Technology and Decision Making:I.F.:</a:t>
            </a:r>
            <a:r>
              <a:rPr lang="en-US" altLang="zh-TW" sz="2000" b="1" dirty="0">
                <a:solidFill>
                  <a:srgbClr val="FF0000"/>
                </a:solidFill>
              </a:rPr>
              <a:t>4.26</a:t>
            </a:r>
            <a:endParaRPr lang="zh-TW" altLang="en-US" b="1" dirty="0">
              <a:solidFill>
                <a:srgbClr val="FF0000"/>
              </a:solidFill>
            </a:endParaRPr>
          </a:p>
        </p:txBody>
      </p:sp>
      <p:sp>
        <p:nvSpPr>
          <p:cNvPr id="11" name="文字方塊 10">
            <a:extLst>
              <a:ext uri="{FF2B5EF4-FFF2-40B4-BE49-F238E27FC236}">
                <a16:creationId xmlns:a16="http://schemas.microsoft.com/office/drawing/2014/main" id="{66E357CC-9BB0-067B-D5AF-A077B2EB032B}"/>
              </a:ext>
            </a:extLst>
          </p:cNvPr>
          <p:cNvSpPr txBox="1"/>
          <p:nvPr/>
        </p:nvSpPr>
        <p:spPr>
          <a:xfrm>
            <a:off x="6541949" y="3300124"/>
            <a:ext cx="659155" cy="369332"/>
          </a:xfrm>
          <a:prstGeom prst="rect">
            <a:avLst/>
          </a:prstGeom>
          <a:noFill/>
        </p:spPr>
        <p:txBody>
          <a:bodyPr wrap="none" rtlCol="0">
            <a:spAutoFit/>
          </a:bodyPr>
          <a:lstStyle/>
          <a:p>
            <a:r>
              <a:rPr lang="en-US" altLang="zh-TW" dirty="0"/>
              <a:t>2019</a:t>
            </a:r>
            <a:endParaRPr lang="zh-TW" altLang="en-US" dirty="0"/>
          </a:p>
        </p:txBody>
      </p:sp>
    </p:spTree>
    <p:extLst>
      <p:ext uri="{BB962C8B-B14F-4D97-AF65-F5344CB8AC3E}">
        <p14:creationId xmlns:p14="http://schemas.microsoft.com/office/powerpoint/2010/main" val="613288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結論</a:t>
            </a:r>
          </a:p>
        </p:txBody>
      </p:sp>
      <p:sp>
        <p:nvSpPr>
          <p:cNvPr id="13" name="文字方塊 12">
            <a:extLst>
              <a:ext uri="{FF2B5EF4-FFF2-40B4-BE49-F238E27FC236}">
                <a16:creationId xmlns:a16="http://schemas.microsoft.com/office/drawing/2014/main" id="{3C1E7C9C-0D95-E623-CBB1-57F5E8220237}"/>
              </a:ext>
            </a:extLst>
          </p:cNvPr>
          <p:cNvSpPr txBox="1"/>
          <p:nvPr/>
        </p:nvSpPr>
        <p:spPr>
          <a:xfrm>
            <a:off x="444166" y="1254604"/>
            <a:ext cx="10492539" cy="1289969"/>
          </a:xfrm>
          <a:prstGeom prst="rect">
            <a:avLst/>
          </a:prstGeom>
          <a:noFill/>
        </p:spPr>
        <p:txBody>
          <a:bodyPr wrap="square" rtlCol="0">
            <a:spAutoFit/>
          </a:bodyPr>
          <a:lstStyle/>
          <a:p>
            <a:pPr algn="just">
              <a:lnSpc>
                <a:spcPct val="150000"/>
              </a:lnSpc>
            </a:pPr>
            <a:r>
              <a:rPr lang="zh-TW" altLang="en-US" b="0" i="0" dirty="0">
                <a:solidFill>
                  <a:srgbClr val="000000"/>
                </a:solidFill>
                <a:effectLst/>
                <a:ea typeface="微軟正黑體" panose="020B0604030504040204" pitchFamily="34" charset="-120"/>
              </a:rPr>
              <a:t>本研究探討了台灣指數期貨市場的動能效應。動能策略驗證了市場中的盈利效應。此外，將止損和止盈機制納入考慮，以驗證台灣股市中的動能效應現象。根據實驗結果，</a:t>
            </a:r>
            <a:r>
              <a:rPr lang="zh-TW" altLang="en-US" b="0" i="0" dirty="0">
                <a:solidFill>
                  <a:srgbClr val="000000"/>
                </a:solidFill>
                <a:effectLst/>
                <a:highlight>
                  <a:srgbClr val="97EFD3"/>
                </a:highlight>
                <a:ea typeface="微軟正黑體" panose="020B0604030504040204" pitchFamily="34" charset="-120"/>
              </a:rPr>
              <a:t>止損機制似乎有效地提高了交易策略的表現，而止盈機制則不然。</a:t>
            </a:r>
            <a:r>
              <a:rPr lang="zh-TW" altLang="en-US" b="0" i="0" dirty="0">
                <a:solidFill>
                  <a:srgbClr val="000000"/>
                </a:solidFill>
                <a:effectLst/>
                <a:ea typeface="微軟正黑體" panose="020B0604030504040204" pitchFamily="34" charset="-120"/>
              </a:rPr>
              <a:t>這種現象稱為台灣指數期貨的動能效應。</a:t>
            </a:r>
            <a:endParaRPr lang="en-US" altLang="zh-TW" dirty="0">
              <a:solidFill>
                <a:srgbClr val="000000"/>
              </a:solidFill>
              <a:ea typeface="微軟正黑體" panose="020B0604030504040204" pitchFamily="34" charset="-120"/>
            </a:endParaRPr>
          </a:p>
        </p:txBody>
      </p:sp>
    </p:spTree>
    <p:extLst>
      <p:ext uri="{BB962C8B-B14F-4D97-AF65-F5344CB8AC3E}">
        <p14:creationId xmlns:p14="http://schemas.microsoft.com/office/powerpoint/2010/main" val="3238737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016E8D-F725-5549-D79B-2197F3311E34}"/>
              </a:ext>
            </a:extLst>
          </p:cNvPr>
          <p:cNvSpPr>
            <a:spLocks noGrp="1"/>
          </p:cNvSpPr>
          <p:nvPr>
            <p:ph type="title"/>
          </p:nvPr>
        </p:nvSpPr>
        <p:spPr>
          <a:xfrm>
            <a:off x="1867688" y="2322576"/>
            <a:ext cx="8456623" cy="1901952"/>
          </a:xfrm>
        </p:spPr>
        <p:txBody>
          <a:bodyPr rtlCol="0"/>
          <a:lstStyle>
            <a:defPPr>
              <a:defRPr lang="zh-TW"/>
            </a:defPPr>
          </a:lstStyle>
          <a:p>
            <a:pPr rtl="0"/>
            <a:r>
              <a:rPr lang="zh-TW" altLang="en-US" dirty="0"/>
              <a:t>程式進度報告</a:t>
            </a:r>
            <a:endParaRPr lang="zh-TW" dirty="0"/>
          </a:p>
        </p:txBody>
      </p:sp>
      <p:sp>
        <p:nvSpPr>
          <p:cNvPr id="5" name="文字版面配置區 4">
            <a:extLst>
              <a:ext uri="{FF2B5EF4-FFF2-40B4-BE49-F238E27FC236}">
                <a16:creationId xmlns:a16="http://schemas.microsoft.com/office/drawing/2014/main" id="{7B9D02FC-1940-72AB-8671-0839E2CF024F}"/>
              </a:ext>
            </a:extLst>
          </p:cNvPr>
          <p:cNvSpPr>
            <a:spLocks noGrp="1"/>
          </p:cNvSpPr>
          <p:nvPr>
            <p:ph type="body" sz="quarter" idx="15"/>
          </p:nvPr>
        </p:nvSpPr>
        <p:spPr/>
        <p:txBody>
          <a:bodyPr rtlCol="0"/>
          <a:lstStyle>
            <a:defPPr>
              <a:defRPr lang="zh-TW"/>
            </a:defPPr>
          </a:lstStyle>
          <a:p>
            <a:pPr rtl="0"/>
            <a:r>
              <a:rPr lang="zh-TW" dirty="0"/>
              <a:t>“</a:t>
            </a:r>
          </a:p>
        </p:txBody>
      </p:sp>
      <p:sp>
        <p:nvSpPr>
          <p:cNvPr id="6" name="內容版面配置區 5">
            <a:extLst>
              <a:ext uri="{FF2B5EF4-FFF2-40B4-BE49-F238E27FC236}">
                <a16:creationId xmlns:a16="http://schemas.microsoft.com/office/drawing/2014/main" id="{6AB13DEF-ED86-6E5A-5AD2-C9B364E4A295}"/>
              </a:ext>
            </a:extLst>
          </p:cNvPr>
          <p:cNvSpPr>
            <a:spLocks noGrp="1"/>
          </p:cNvSpPr>
          <p:nvPr>
            <p:ph idx="1"/>
          </p:nvPr>
        </p:nvSpPr>
        <p:spPr>
          <a:xfrm>
            <a:off x="2063127" y="4092131"/>
            <a:ext cx="3934075" cy="1419494"/>
          </a:xfrm>
        </p:spPr>
        <p:txBody>
          <a:bodyPr rtlCol="0"/>
          <a:lstStyle>
            <a:defPPr>
              <a:defRPr lang="zh-TW"/>
            </a:defPPr>
          </a:lstStyle>
          <a:p>
            <a:pPr rtl="0">
              <a:lnSpc>
                <a:spcPts val="2500"/>
              </a:lnSpc>
            </a:pPr>
            <a:r>
              <a:rPr lang="en-US" altLang="zh-TW" dirty="0"/>
              <a:t>Hubert</a:t>
            </a:r>
            <a:endParaRPr lang="zh-TW" sz="1600" dirty="0"/>
          </a:p>
        </p:txBody>
      </p:sp>
      <p:sp>
        <p:nvSpPr>
          <p:cNvPr id="4" name="文字版面配置區 3">
            <a:extLst>
              <a:ext uri="{FF2B5EF4-FFF2-40B4-BE49-F238E27FC236}">
                <a16:creationId xmlns:a16="http://schemas.microsoft.com/office/drawing/2014/main" id="{F286FC47-3017-DA16-F8BF-CBFF553CB9F5}"/>
              </a:ext>
            </a:extLst>
          </p:cNvPr>
          <p:cNvSpPr>
            <a:spLocks noGrp="1"/>
          </p:cNvSpPr>
          <p:nvPr>
            <p:ph type="body" sz="quarter" idx="14"/>
          </p:nvPr>
        </p:nvSpPr>
        <p:spPr/>
        <p:txBody>
          <a:bodyPr rtlCol="0"/>
          <a:lstStyle>
            <a:defPPr>
              <a:defRPr lang="zh-TW"/>
            </a:defPPr>
          </a:lstStyle>
          <a:p>
            <a:pPr rtl="0"/>
            <a:r>
              <a:rPr lang="zh-TW"/>
              <a:t>”</a:t>
            </a:r>
          </a:p>
        </p:txBody>
      </p:sp>
    </p:spTree>
    <p:extLst>
      <p:ext uri="{BB962C8B-B14F-4D97-AF65-F5344CB8AC3E}">
        <p14:creationId xmlns:p14="http://schemas.microsoft.com/office/powerpoint/2010/main" val="262559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AC00E940-03B1-8441-2BB0-A029059DFC5E}"/>
              </a:ext>
            </a:extLst>
          </p:cNvPr>
          <p:cNvSpPr txBox="1"/>
          <p:nvPr/>
        </p:nvSpPr>
        <p:spPr>
          <a:xfrm>
            <a:off x="505326" y="372979"/>
            <a:ext cx="3416320" cy="646331"/>
          </a:xfrm>
          <a:prstGeom prst="rect">
            <a:avLst/>
          </a:prstGeom>
          <a:noFill/>
        </p:spPr>
        <p:txBody>
          <a:bodyPr wrap="none" rtlCol="0">
            <a:spAutoFit/>
          </a:bodyPr>
          <a:lstStyle/>
          <a:p>
            <a:r>
              <a:rPr lang="zh-TW" altLang="en-US" sz="3600" b="1" dirty="0"/>
              <a:t>程式碼進行整合</a:t>
            </a:r>
          </a:p>
        </p:txBody>
      </p:sp>
      <p:sp>
        <p:nvSpPr>
          <p:cNvPr id="8" name="文字方塊 7">
            <a:extLst>
              <a:ext uri="{FF2B5EF4-FFF2-40B4-BE49-F238E27FC236}">
                <a16:creationId xmlns:a16="http://schemas.microsoft.com/office/drawing/2014/main" id="{0D243013-C106-A3A8-AB99-76F17F768F89}"/>
              </a:ext>
            </a:extLst>
          </p:cNvPr>
          <p:cNvSpPr txBox="1"/>
          <p:nvPr/>
        </p:nvSpPr>
        <p:spPr>
          <a:xfrm>
            <a:off x="505326" y="1185112"/>
            <a:ext cx="10220826" cy="2121478"/>
          </a:xfrm>
          <a:prstGeom prst="rect">
            <a:avLst/>
          </a:prstGeom>
          <a:noFill/>
        </p:spPr>
        <p:txBody>
          <a:bodyPr wrap="square" rtlCol="0">
            <a:spAutoFit/>
          </a:bodyPr>
          <a:lstStyle/>
          <a:p>
            <a:pPr algn="just">
              <a:lnSpc>
                <a:spcPct val="150000"/>
              </a:lnSpc>
            </a:pPr>
            <a:r>
              <a:rPr lang="zh-TW" altLang="en-US" dirty="0"/>
              <a:t>我將美股與台股的整體演算法及計算過程做了統一及優化，使其合併成一份程式碼，並且能夠執行不同市場的模擬交易，最後，將未來納入考量，未來如果需要用網頁進行模擬回測，由於整體程式碼以</a:t>
            </a:r>
            <a:r>
              <a:rPr lang="en-US" altLang="zh-TW" dirty="0"/>
              <a:t>API</a:t>
            </a:r>
            <a:r>
              <a:rPr lang="zh-TW" altLang="en-US" dirty="0"/>
              <a:t>方式撰寫，在開發網頁</a:t>
            </a:r>
            <a:r>
              <a:rPr lang="en-US" altLang="zh-TW" dirty="0"/>
              <a:t>API</a:t>
            </a:r>
            <a:r>
              <a:rPr lang="zh-TW" altLang="en-US" dirty="0"/>
              <a:t>時，較為省時省力，計算結果及模擬結果以</a:t>
            </a:r>
            <a:r>
              <a:rPr lang="en-US" altLang="zh-TW" dirty="0" err="1"/>
              <a:t>json</a:t>
            </a:r>
            <a:r>
              <a:rPr lang="zh-TW" altLang="en-US" dirty="0"/>
              <a:t>格式輸出，與前端渲染圖表的格式統一，此外，未來有可能進行真實交易，這部分也考量在內，因此所有的格式都進行了統一，只需要新增真實交易部分程式碼即可。</a:t>
            </a:r>
          </a:p>
        </p:txBody>
      </p:sp>
      <p:pic>
        <p:nvPicPr>
          <p:cNvPr id="10" name="圖片 9">
            <a:extLst>
              <a:ext uri="{FF2B5EF4-FFF2-40B4-BE49-F238E27FC236}">
                <a16:creationId xmlns:a16="http://schemas.microsoft.com/office/drawing/2014/main" id="{AF18D994-426F-B7AF-9BB6-B9306D7C398C}"/>
              </a:ext>
            </a:extLst>
          </p:cNvPr>
          <p:cNvPicPr>
            <a:picLocks noChangeAspect="1"/>
          </p:cNvPicPr>
          <p:nvPr/>
        </p:nvPicPr>
        <p:blipFill>
          <a:blip r:embed="rId2"/>
          <a:stretch>
            <a:fillRect/>
          </a:stretch>
        </p:blipFill>
        <p:spPr>
          <a:xfrm>
            <a:off x="505326" y="3429000"/>
            <a:ext cx="3660614" cy="1478325"/>
          </a:xfrm>
          <a:prstGeom prst="rect">
            <a:avLst/>
          </a:prstGeom>
        </p:spPr>
      </p:pic>
      <p:pic>
        <p:nvPicPr>
          <p:cNvPr id="12" name="圖片 11">
            <a:extLst>
              <a:ext uri="{FF2B5EF4-FFF2-40B4-BE49-F238E27FC236}">
                <a16:creationId xmlns:a16="http://schemas.microsoft.com/office/drawing/2014/main" id="{33D799A2-47EF-5AE7-323A-28B6AC8E8ECF}"/>
              </a:ext>
            </a:extLst>
          </p:cNvPr>
          <p:cNvPicPr>
            <a:picLocks noChangeAspect="1"/>
          </p:cNvPicPr>
          <p:nvPr/>
        </p:nvPicPr>
        <p:blipFill>
          <a:blip r:embed="rId3"/>
          <a:stretch>
            <a:fillRect/>
          </a:stretch>
        </p:blipFill>
        <p:spPr>
          <a:xfrm>
            <a:off x="505326" y="5043750"/>
            <a:ext cx="3660614" cy="677146"/>
          </a:xfrm>
          <a:prstGeom prst="rect">
            <a:avLst/>
          </a:prstGeom>
        </p:spPr>
      </p:pic>
      <p:pic>
        <p:nvPicPr>
          <p:cNvPr id="15" name="圖片 14">
            <a:extLst>
              <a:ext uri="{FF2B5EF4-FFF2-40B4-BE49-F238E27FC236}">
                <a16:creationId xmlns:a16="http://schemas.microsoft.com/office/drawing/2014/main" id="{FD5F3FD5-FD88-0721-F86C-D5E0A3596746}"/>
              </a:ext>
            </a:extLst>
          </p:cNvPr>
          <p:cNvPicPr>
            <a:picLocks noChangeAspect="1"/>
          </p:cNvPicPr>
          <p:nvPr/>
        </p:nvPicPr>
        <p:blipFill>
          <a:blip r:embed="rId4"/>
          <a:stretch>
            <a:fillRect/>
          </a:stretch>
        </p:blipFill>
        <p:spPr>
          <a:xfrm>
            <a:off x="8256362" y="3429000"/>
            <a:ext cx="3430312" cy="664321"/>
          </a:xfrm>
          <a:prstGeom prst="rect">
            <a:avLst/>
          </a:prstGeom>
        </p:spPr>
      </p:pic>
      <p:pic>
        <p:nvPicPr>
          <p:cNvPr id="17" name="圖片 16">
            <a:extLst>
              <a:ext uri="{FF2B5EF4-FFF2-40B4-BE49-F238E27FC236}">
                <a16:creationId xmlns:a16="http://schemas.microsoft.com/office/drawing/2014/main" id="{416085A8-4FD6-14AE-663B-72EBEDEFC8AC}"/>
              </a:ext>
            </a:extLst>
          </p:cNvPr>
          <p:cNvPicPr>
            <a:picLocks noChangeAspect="1"/>
          </p:cNvPicPr>
          <p:nvPr/>
        </p:nvPicPr>
        <p:blipFill>
          <a:blip r:embed="rId5"/>
          <a:stretch>
            <a:fillRect/>
          </a:stretch>
        </p:blipFill>
        <p:spPr>
          <a:xfrm>
            <a:off x="8256362" y="4505074"/>
            <a:ext cx="3430312" cy="402251"/>
          </a:xfrm>
          <a:prstGeom prst="rect">
            <a:avLst/>
          </a:prstGeom>
        </p:spPr>
      </p:pic>
      <p:pic>
        <p:nvPicPr>
          <p:cNvPr id="19" name="圖片 18">
            <a:extLst>
              <a:ext uri="{FF2B5EF4-FFF2-40B4-BE49-F238E27FC236}">
                <a16:creationId xmlns:a16="http://schemas.microsoft.com/office/drawing/2014/main" id="{57D647CE-C2CC-F1B1-202A-7C6519B22644}"/>
              </a:ext>
            </a:extLst>
          </p:cNvPr>
          <p:cNvPicPr>
            <a:picLocks noChangeAspect="1"/>
          </p:cNvPicPr>
          <p:nvPr/>
        </p:nvPicPr>
        <p:blipFill rotWithShape="1">
          <a:blip r:embed="rId6"/>
          <a:srcRect r="5369"/>
          <a:stretch/>
        </p:blipFill>
        <p:spPr>
          <a:xfrm>
            <a:off x="4227671" y="3429000"/>
            <a:ext cx="3945049" cy="2279741"/>
          </a:xfrm>
          <a:prstGeom prst="rect">
            <a:avLst/>
          </a:prstGeom>
        </p:spPr>
      </p:pic>
      <p:pic>
        <p:nvPicPr>
          <p:cNvPr id="21" name="圖片 20">
            <a:extLst>
              <a:ext uri="{FF2B5EF4-FFF2-40B4-BE49-F238E27FC236}">
                <a16:creationId xmlns:a16="http://schemas.microsoft.com/office/drawing/2014/main" id="{84875037-96DB-97D2-1223-6790041E79CF}"/>
              </a:ext>
            </a:extLst>
          </p:cNvPr>
          <p:cNvPicPr>
            <a:picLocks noChangeAspect="1"/>
          </p:cNvPicPr>
          <p:nvPr/>
        </p:nvPicPr>
        <p:blipFill>
          <a:blip r:embed="rId7"/>
          <a:stretch>
            <a:fillRect/>
          </a:stretch>
        </p:blipFill>
        <p:spPr>
          <a:xfrm>
            <a:off x="8234451" y="5243588"/>
            <a:ext cx="3452223" cy="465153"/>
          </a:xfrm>
          <a:prstGeom prst="rect">
            <a:avLst/>
          </a:prstGeom>
        </p:spPr>
      </p:pic>
    </p:spTree>
    <p:extLst>
      <p:ext uri="{BB962C8B-B14F-4D97-AF65-F5344CB8AC3E}">
        <p14:creationId xmlns:p14="http://schemas.microsoft.com/office/powerpoint/2010/main" val="3581655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AC00E940-03B1-8441-2BB0-A029059DFC5E}"/>
              </a:ext>
            </a:extLst>
          </p:cNvPr>
          <p:cNvSpPr txBox="1"/>
          <p:nvPr/>
        </p:nvSpPr>
        <p:spPr>
          <a:xfrm>
            <a:off x="505326" y="372979"/>
            <a:ext cx="1837362" cy="646331"/>
          </a:xfrm>
          <a:prstGeom prst="rect">
            <a:avLst/>
          </a:prstGeom>
          <a:noFill/>
        </p:spPr>
        <p:txBody>
          <a:bodyPr wrap="none" rtlCol="0">
            <a:spAutoFit/>
          </a:bodyPr>
          <a:lstStyle/>
          <a:p>
            <a:r>
              <a:rPr lang="en-US" altLang="zh-TW" sz="3600" b="1" dirty="0"/>
              <a:t>Main.py</a:t>
            </a:r>
            <a:endParaRPr lang="zh-TW" altLang="en-US" sz="3600" b="1" dirty="0"/>
          </a:p>
        </p:txBody>
      </p:sp>
      <p:sp>
        <p:nvSpPr>
          <p:cNvPr id="8" name="文字方塊 7">
            <a:extLst>
              <a:ext uri="{FF2B5EF4-FFF2-40B4-BE49-F238E27FC236}">
                <a16:creationId xmlns:a16="http://schemas.microsoft.com/office/drawing/2014/main" id="{0D243013-C106-A3A8-AB99-76F17F768F89}"/>
              </a:ext>
            </a:extLst>
          </p:cNvPr>
          <p:cNvSpPr txBox="1"/>
          <p:nvPr/>
        </p:nvSpPr>
        <p:spPr>
          <a:xfrm>
            <a:off x="505326" y="1185112"/>
            <a:ext cx="11019796" cy="418641"/>
          </a:xfrm>
          <a:prstGeom prst="rect">
            <a:avLst/>
          </a:prstGeom>
          <a:noFill/>
        </p:spPr>
        <p:txBody>
          <a:bodyPr wrap="square" rtlCol="0">
            <a:spAutoFit/>
          </a:bodyPr>
          <a:lstStyle/>
          <a:p>
            <a:pPr algn="just">
              <a:lnSpc>
                <a:spcPct val="150000"/>
              </a:lnSpc>
            </a:pPr>
            <a:r>
              <a:rPr lang="zh-TW" altLang="en-US" sz="1600" dirty="0"/>
              <a:t>核心程式碼，主要判斷邏輯於此，下圖為根據參數進行排列組合，並將所有參數都計算過一遍，接著輸出該參數的結果</a:t>
            </a:r>
          </a:p>
        </p:txBody>
      </p:sp>
      <p:pic>
        <p:nvPicPr>
          <p:cNvPr id="3" name="圖片 2">
            <a:extLst>
              <a:ext uri="{FF2B5EF4-FFF2-40B4-BE49-F238E27FC236}">
                <a16:creationId xmlns:a16="http://schemas.microsoft.com/office/drawing/2014/main" id="{D1ACC5B2-5779-B114-5DC3-40A62516C84D}"/>
              </a:ext>
            </a:extLst>
          </p:cNvPr>
          <p:cNvPicPr>
            <a:picLocks noChangeAspect="1"/>
          </p:cNvPicPr>
          <p:nvPr/>
        </p:nvPicPr>
        <p:blipFill>
          <a:blip r:embed="rId2"/>
          <a:stretch>
            <a:fillRect/>
          </a:stretch>
        </p:blipFill>
        <p:spPr>
          <a:xfrm>
            <a:off x="2746702" y="1769555"/>
            <a:ext cx="6537044" cy="4478750"/>
          </a:xfrm>
          <a:prstGeom prst="rect">
            <a:avLst/>
          </a:prstGeom>
        </p:spPr>
      </p:pic>
    </p:spTree>
    <p:extLst>
      <p:ext uri="{BB962C8B-B14F-4D97-AF65-F5344CB8AC3E}">
        <p14:creationId xmlns:p14="http://schemas.microsoft.com/office/powerpoint/2010/main" val="239959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AC00E940-03B1-8441-2BB0-A029059DFC5E}"/>
              </a:ext>
            </a:extLst>
          </p:cNvPr>
          <p:cNvSpPr txBox="1"/>
          <p:nvPr/>
        </p:nvSpPr>
        <p:spPr>
          <a:xfrm>
            <a:off x="505326" y="372979"/>
            <a:ext cx="1959191" cy="646331"/>
          </a:xfrm>
          <a:prstGeom prst="rect">
            <a:avLst/>
          </a:prstGeom>
          <a:noFill/>
        </p:spPr>
        <p:txBody>
          <a:bodyPr wrap="none" rtlCol="0">
            <a:spAutoFit/>
          </a:bodyPr>
          <a:lstStyle/>
          <a:p>
            <a:r>
              <a:rPr lang="en-US" altLang="zh-TW" sz="3600" b="1" dirty="0"/>
              <a:t>Trade.py</a:t>
            </a:r>
            <a:endParaRPr lang="zh-TW" altLang="en-US" sz="3600" b="1" dirty="0"/>
          </a:p>
        </p:txBody>
      </p:sp>
      <p:sp>
        <p:nvSpPr>
          <p:cNvPr id="8" name="文字方塊 7">
            <a:extLst>
              <a:ext uri="{FF2B5EF4-FFF2-40B4-BE49-F238E27FC236}">
                <a16:creationId xmlns:a16="http://schemas.microsoft.com/office/drawing/2014/main" id="{0D243013-C106-A3A8-AB99-76F17F768F89}"/>
              </a:ext>
            </a:extLst>
          </p:cNvPr>
          <p:cNvSpPr txBox="1"/>
          <p:nvPr/>
        </p:nvSpPr>
        <p:spPr>
          <a:xfrm>
            <a:off x="568451" y="1209081"/>
            <a:ext cx="4839569" cy="787973"/>
          </a:xfrm>
          <a:prstGeom prst="rect">
            <a:avLst/>
          </a:prstGeom>
          <a:noFill/>
        </p:spPr>
        <p:txBody>
          <a:bodyPr wrap="square" rtlCol="0">
            <a:spAutoFit/>
          </a:bodyPr>
          <a:lstStyle/>
          <a:p>
            <a:pPr algn="just">
              <a:lnSpc>
                <a:spcPct val="150000"/>
              </a:lnSpc>
            </a:pPr>
            <a:r>
              <a:rPr lang="zh-TW" altLang="en-US" sz="1600" dirty="0"/>
              <a:t>交易的</a:t>
            </a:r>
            <a:r>
              <a:rPr lang="en-US" altLang="zh-TW" sz="1600" dirty="0"/>
              <a:t>Class</a:t>
            </a:r>
            <a:r>
              <a:rPr lang="zh-TW" altLang="en-US" sz="1600" dirty="0"/>
              <a:t>，目前內部只有</a:t>
            </a:r>
            <a:r>
              <a:rPr lang="en-US" altLang="zh-TW" sz="1600" dirty="0" err="1"/>
              <a:t>FakeTrade</a:t>
            </a:r>
            <a:r>
              <a:rPr lang="zh-TW" altLang="en-US" sz="1600" dirty="0"/>
              <a:t>的方法，未來如果要真實交易時，於此擴充</a:t>
            </a:r>
          </a:p>
        </p:txBody>
      </p:sp>
      <p:pic>
        <p:nvPicPr>
          <p:cNvPr id="4" name="圖片 3">
            <a:extLst>
              <a:ext uri="{FF2B5EF4-FFF2-40B4-BE49-F238E27FC236}">
                <a16:creationId xmlns:a16="http://schemas.microsoft.com/office/drawing/2014/main" id="{70EDA00A-7FA5-AA06-73AA-458EFDEF6B81}"/>
              </a:ext>
            </a:extLst>
          </p:cNvPr>
          <p:cNvPicPr>
            <a:picLocks noChangeAspect="1"/>
          </p:cNvPicPr>
          <p:nvPr/>
        </p:nvPicPr>
        <p:blipFill>
          <a:blip r:embed="rId2"/>
          <a:stretch>
            <a:fillRect/>
          </a:stretch>
        </p:blipFill>
        <p:spPr>
          <a:xfrm>
            <a:off x="7158747" y="372979"/>
            <a:ext cx="3761655" cy="6013699"/>
          </a:xfrm>
          <a:prstGeom prst="rect">
            <a:avLst/>
          </a:prstGeom>
        </p:spPr>
      </p:pic>
    </p:spTree>
    <p:extLst>
      <p:ext uri="{BB962C8B-B14F-4D97-AF65-F5344CB8AC3E}">
        <p14:creationId xmlns:p14="http://schemas.microsoft.com/office/powerpoint/2010/main" val="3408254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AC00E940-03B1-8441-2BB0-A029059DFC5E}"/>
              </a:ext>
            </a:extLst>
          </p:cNvPr>
          <p:cNvSpPr txBox="1"/>
          <p:nvPr/>
        </p:nvSpPr>
        <p:spPr>
          <a:xfrm>
            <a:off x="505326" y="372979"/>
            <a:ext cx="2262479" cy="646331"/>
          </a:xfrm>
          <a:prstGeom prst="rect">
            <a:avLst/>
          </a:prstGeom>
          <a:noFill/>
        </p:spPr>
        <p:txBody>
          <a:bodyPr wrap="none" rtlCol="0">
            <a:spAutoFit/>
          </a:bodyPr>
          <a:lstStyle/>
          <a:p>
            <a:r>
              <a:rPr lang="en-US" altLang="zh-TW" sz="3600" b="1" dirty="0"/>
              <a:t>Record.py</a:t>
            </a:r>
            <a:endParaRPr lang="zh-TW" altLang="en-US" sz="3600" b="1" dirty="0"/>
          </a:p>
        </p:txBody>
      </p:sp>
      <p:sp>
        <p:nvSpPr>
          <p:cNvPr id="8" name="文字方塊 7">
            <a:extLst>
              <a:ext uri="{FF2B5EF4-FFF2-40B4-BE49-F238E27FC236}">
                <a16:creationId xmlns:a16="http://schemas.microsoft.com/office/drawing/2014/main" id="{0D243013-C106-A3A8-AB99-76F17F768F89}"/>
              </a:ext>
            </a:extLst>
          </p:cNvPr>
          <p:cNvSpPr txBox="1"/>
          <p:nvPr/>
        </p:nvSpPr>
        <p:spPr>
          <a:xfrm>
            <a:off x="568451" y="1347444"/>
            <a:ext cx="4839569" cy="459485"/>
          </a:xfrm>
          <a:prstGeom prst="rect">
            <a:avLst/>
          </a:prstGeom>
          <a:noFill/>
        </p:spPr>
        <p:txBody>
          <a:bodyPr wrap="square" rtlCol="0">
            <a:spAutoFit/>
          </a:bodyPr>
          <a:lstStyle/>
          <a:p>
            <a:pPr algn="just">
              <a:lnSpc>
                <a:spcPct val="150000"/>
              </a:lnSpc>
            </a:pPr>
            <a:r>
              <a:rPr lang="zh-TW" altLang="en-US" dirty="0"/>
              <a:t>將結果以統一格式儲存並輸出</a:t>
            </a:r>
          </a:p>
        </p:txBody>
      </p:sp>
      <p:pic>
        <p:nvPicPr>
          <p:cNvPr id="3" name="圖片 2">
            <a:extLst>
              <a:ext uri="{FF2B5EF4-FFF2-40B4-BE49-F238E27FC236}">
                <a16:creationId xmlns:a16="http://schemas.microsoft.com/office/drawing/2014/main" id="{FDE3EB31-B78F-EDF9-333B-26588BE1B8E0}"/>
              </a:ext>
            </a:extLst>
          </p:cNvPr>
          <p:cNvPicPr>
            <a:picLocks noChangeAspect="1"/>
          </p:cNvPicPr>
          <p:nvPr/>
        </p:nvPicPr>
        <p:blipFill>
          <a:blip r:embed="rId2"/>
          <a:stretch>
            <a:fillRect/>
          </a:stretch>
        </p:blipFill>
        <p:spPr>
          <a:xfrm>
            <a:off x="5408020" y="1347444"/>
            <a:ext cx="5940752" cy="4908884"/>
          </a:xfrm>
          <a:prstGeom prst="rect">
            <a:avLst/>
          </a:prstGeom>
        </p:spPr>
      </p:pic>
    </p:spTree>
    <p:extLst>
      <p:ext uri="{BB962C8B-B14F-4D97-AF65-F5344CB8AC3E}">
        <p14:creationId xmlns:p14="http://schemas.microsoft.com/office/powerpoint/2010/main" val="803946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AC00E940-03B1-8441-2BB0-A029059DFC5E}"/>
              </a:ext>
            </a:extLst>
          </p:cNvPr>
          <p:cNvSpPr txBox="1"/>
          <p:nvPr/>
        </p:nvSpPr>
        <p:spPr>
          <a:xfrm>
            <a:off x="505326" y="372979"/>
            <a:ext cx="2492990" cy="646331"/>
          </a:xfrm>
          <a:prstGeom prst="rect">
            <a:avLst/>
          </a:prstGeom>
          <a:noFill/>
        </p:spPr>
        <p:txBody>
          <a:bodyPr wrap="none" rtlCol="0">
            <a:spAutoFit/>
          </a:bodyPr>
          <a:lstStyle/>
          <a:p>
            <a:r>
              <a:rPr lang="zh-TW" altLang="en-US" sz="3600" b="1" dirty="0"/>
              <a:t>可視化結果</a:t>
            </a:r>
          </a:p>
        </p:txBody>
      </p:sp>
      <p:sp>
        <p:nvSpPr>
          <p:cNvPr id="8" name="文字方塊 7">
            <a:extLst>
              <a:ext uri="{FF2B5EF4-FFF2-40B4-BE49-F238E27FC236}">
                <a16:creationId xmlns:a16="http://schemas.microsoft.com/office/drawing/2014/main" id="{0D243013-C106-A3A8-AB99-76F17F768F89}"/>
              </a:ext>
            </a:extLst>
          </p:cNvPr>
          <p:cNvSpPr txBox="1"/>
          <p:nvPr/>
        </p:nvSpPr>
        <p:spPr>
          <a:xfrm>
            <a:off x="568451" y="1206345"/>
            <a:ext cx="5958681" cy="459485"/>
          </a:xfrm>
          <a:prstGeom prst="rect">
            <a:avLst/>
          </a:prstGeom>
          <a:noFill/>
        </p:spPr>
        <p:txBody>
          <a:bodyPr wrap="square" rtlCol="0">
            <a:spAutoFit/>
          </a:bodyPr>
          <a:lstStyle/>
          <a:p>
            <a:pPr algn="just">
              <a:lnSpc>
                <a:spcPct val="150000"/>
              </a:lnSpc>
            </a:pPr>
            <a:r>
              <a:rPr lang="zh-TW" altLang="en-US" dirty="0"/>
              <a:t>這部分還在趕工中，目前只有預覽圖，還沒將網站上架</a:t>
            </a:r>
          </a:p>
        </p:txBody>
      </p:sp>
      <p:pic>
        <p:nvPicPr>
          <p:cNvPr id="4" name="圖片 3">
            <a:extLst>
              <a:ext uri="{FF2B5EF4-FFF2-40B4-BE49-F238E27FC236}">
                <a16:creationId xmlns:a16="http://schemas.microsoft.com/office/drawing/2014/main" id="{CD44938B-C493-9E82-3FC0-2E8786E66B2D}"/>
              </a:ext>
            </a:extLst>
          </p:cNvPr>
          <p:cNvPicPr>
            <a:picLocks noChangeAspect="1"/>
          </p:cNvPicPr>
          <p:nvPr/>
        </p:nvPicPr>
        <p:blipFill rotWithShape="1">
          <a:blip r:embed="rId2"/>
          <a:srcRect t="2598"/>
          <a:stretch/>
        </p:blipFill>
        <p:spPr>
          <a:xfrm>
            <a:off x="1271903" y="1804739"/>
            <a:ext cx="9648193" cy="4487242"/>
          </a:xfrm>
          <a:prstGeom prst="rect">
            <a:avLst/>
          </a:prstGeom>
        </p:spPr>
      </p:pic>
    </p:spTree>
    <p:extLst>
      <p:ext uri="{BB962C8B-B14F-4D97-AF65-F5344CB8AC3E}">
        <p14:creationId xmlns:p14="http://schemas.microsoft.com/office/powerpoint/2010/main" val="108923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標題 23">
            <a:extLst>
              <a:ext uri="{FF2B5EF4-FFF2-40B4-BE49-F238E27FC236}">
                <a16:creationId xmlns:a16="http://schemas.microsoft.com/office/drawing/2014/main" id="{A4C5B759-93CB-5B5A-B1D2-2E3C42747C75}"/>
              </a:ext>
            </a:extLst>
          </p:cNvPr>
          <p:cNvSpPr>
            <a:spLocks noGrp="1"/>
          </p:cNvSpPr>
          <p:nvPr>
            <p:ph type="ctrTitle"/>
          </p:nvPr>
        </p:nvSpPr>
        <p:spPr/>
        <p:txBody>
          <a:bodyPr rtlCol="0"/>
          <a:lstStyle>
            <a:defPPr>
              <a:defRPr lang="zh-TW"/>
            </a:defPPr>
          </a:lstStyle>
          <a:p>
            <a:pPr rtl="0"/>
            <a:r>
              <a:rPr lang="en-US" altLang="zh-TW" dirty="0"/>
              <a:t>Thanks</a:t>
            </a:r>
            <a:endParaRPr lang="zh-TW" dirty="0"/>
          </a:p>
        </p:txBody>
      </p:sp>
      <p:sp>
        <p:nvSpPr>
          <p:cNvPr id="25" name="副標題 24">
            <a:extLst>
              <a:ext uri="{FF2B5EF4-FFF2-40B4-BE49-F238E27FC236}">
                <a16:creationId xmlns:a16="http://schemas.microsoft.com/office/drawing/2014/main" id="{518B68B6-5284-F036-E87F-9BC3A435A7B3}"/>
              </a:ext>
            </a:extLst>
          </p:cNvPr>
          <p:cNvSpPr>
            <a:spLocks noGrp="1"/>
          </p:cNvSpPr>
          <p:nvPr>
            <p:ph type="subTitle" idx="1"/>
          </p:nvPr>
        </p:nvSpPr>
        <p:spPr/>
        <p:txBody>
          <a:bodyPr rtlCol="0"/>
          <a:lstStyle>
            <a:defPPr>
              <a:defRPr lang="zh-TW"/>
            </a:defPPr>
          </a:lstStyle>
          <a:p>
            <a:pPr rtl="0"/>
            <a:r>
              <a:rPr lang="en-US" altLang="zh-TW" dirty="0"/>
              <a:t>Hubert</a:t>
            </a:r>
            <a:endParaRPr lang="zh-TW" dirty="0"/>
          </a:p>
        </p:txBody>
      </p:sp>
      <p:pic>
        <p:nvPicPr>
          <p:cNvPr id="33" name="圖片版面配置區 32">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a:blip r:embed="rId3"/>
          <a:srcRect l="18653" r="18653"/>
          <a:stretch/>
        </p:blipFill>
        <p:spPr/>
      </p:pic>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摘要</a:t>
            </a:r>
          </a:p>
        </p:txBody>
      </p:sp>
      <p:sp>
        <p:nvSpPr>
          <p:cNvPr id="6" name="文字方塊 5">
            <a:extLst>
              <a:ext uri="{FF2B5EF4-FFF2-40B4-BE49-F238E27FC236}">
                <a16:creationId xmlns:a16="http://schemas.microsoft.com/office/drawing/2014/main" id="{4714A7EF-348C-34AD-7C1E-C09200259B0A}"/>
              </a:ext>
            </a:extLst>
          </p:cNvPr>
          <p:cNvSpPr txBox="1"/>
          <p:nvPr/>
        </p:nvSpPr>
        <p:spPr>
          <a:xfrm>
            <a:off x="1020461" y="1311795"/>
            <a:ext cx="10137690" cy="3783472"/>
          </a:xfrm>
          <a:prstGeom prst="rect">
            <a:avLst/>
          </a:prstGeom>
          <a:noFill/>
        </p:spPr>
        <p:txBody>
          <a:bodyPr wrap="square" rtlCol="0">
            <a:spAutoFit/>
          </a:bodyPr>
          <a:lstStyle/>
          <a:p>
            <a:pPr algn="just">
              <a:lnSpc>
                <a:spcPct val="150000"/>
              </a:lnSpc>
            </a:pPr>
            <a:r>
              <a:rPr lang="zh-TW" altLang="zh-TW" b="1" dirty="0">
                <a:latin typeface="Söhne"/>
              </a:rPr>
              <a:t>效率市場假說</a:t>
            </a:r>
            <a:r>
              <a:rPr lang="zh-TW" altLang="en-US" b="1" dirty="0">
                <a:latin typeface="Söhne"/>
              </a:rPr>
              <a:t>*</a:t>
            </a:r>
            <a:r>
              <a:rPr lang="zh-TW" altLang="en-US" b="0" i="0" dirty="0">
                <a:effectLst/>
                <a:latin typeface="Söhne"/>
              </a:rPr>
              <a:t>是金融市場中重要的理論之一。根據這一假說，由於市場價格會立即隨著任何新訊息波動，因此是不可預測的，開發出穩健且有利可圖的交易策略是不可行的。然而，許多實證研究已經證實金融市場中存在一些交易策略是有利可圖的，其中</a:t>
            </a:r>
            <a:r>
              <a:rPr lang="zh-TW" altLang="en-US" b="1" i="0" dirty="0">
                <a:effectLst/>
                <a:latin typeface="Söhne"/>
              </a:rPr>
              <a:t>動能策略*</a:t>
            </a:r>
            <a:r>
              <a:rPr lang="zh-TW" altLang="en-US" b="0" i="0" dirty="0">
                <a:effectLst/>
                <a:latin typeface="Söhne"/>
              </a:rPr>
              <a:t>是其中主要的策略之一。本論文使用四種動能策略，針對台灣股票交易所加權指數期貨（</a:t>
            </a:r>
            <a:r>
              <a:rPr lang="en-US" altLang="zh-TW" b="0" i="0" dirty="0">
                <a:effectLst/>
                <a:latin typeface="Söhne"/>
              </a:rPr>
              <a:t>TAIEX</a:t>
            </a:r>
            <a:r>
              <a:rPr lang="zh-TW" altLang="en-US" b="0" i="0" dirty="0">
                <a:effectLst/>
                <a:latin typeface="Söhne"/>
              </a:rPr>
              <a:t>期貨）進行回測，使用真實世界的數據點（一分鐘的逐日數據），回測期間為</a:t>
            </a:r>
            <a:r>
              <a:rPr lang="en-US" altLang="zh-TW" b="0" i="0" dirty="0">
                <a:effectLst/>
                <a:latin typeface="Söhne"/>
              </a:rPr>
              <a:t>2010</a:t>
            </a:r>
            <a:r>
              <a:rPr lang="zh-TW" altLang="en-US" b="0" i="0" dirty="0">
                <a:effectLst/>
                <a:latin typeface="Söhne"/>
              </a:rPr>
              <a:t>年</a:t>
            </a:r>
            <a:r>
              <a:rPr lang="en-US" altLang="zh-TW" b="0" i="0" dirty="0">
                <a:effectLst/>
                <a:latin typeface="Söhne"/>
              </a:rPr>
              <a:t>1</a:t>
            </a:r>
            <a:r>
              <a:rPr lang="zh-TW" altLang="en-US" b="0" i="0" dirty="0">
                <a:effectLst/>
                <a:latin typeface="Söhne"/>
              </a:rPr>
              <a:t>月</a:t>
            </a:r>
            <a:r>
              <a:rPr lang="en-US" altLang="zh-TW" b="0" i="0" dirty="0">
                <a:effectLst/>
                <a:latin typeface="Söhne"/>
              </a:rPr>
              <a:t>4</a:t>
            </a:r>
            <a:r>
              <a:rPr lang="zh-TW" altLang="en-US" b="0" i="0" dirty="0">
                <a:effectLst/>
                <a:latin typeface="Söhne"/>
              </a:rPr>
              <a:t>日至</a:t>
            </a:r>
            <a:r>
              <a:rPr lang="en-US" altLang="zh-TW" b="0" i="0" dirty="0">
                <a:effectLst/>
                <a:latin typeface="Söhne"/>
              </a:rPr>
              <a:t>2015</a:t>
            </a:r>
            <a:r>
              <a:rPr lang="zh-TW" altLang="en-US" b="0" i="0" dirty="0">
                <a:effectLst/>
                <a:latin typeface="Söhne"/>
              </a:rPr>
              <a:t>年</a:t>
            </a:r>
            <a:r>
              <a:rPr lang="en-US" altLang="zh-TW" b="0" i="0" dirty="0">
                <a:effectLst/>
                <a:latin typeface="Söhne"/>
              </a:rPr>
              <a:t>3</a:t>
            </a:r>
            <a:r>
              <a:rPr lang="zh-TW" altLang="en-US" b="0" i="0" dirty="0">
                <a:effectLst/>
                <a:latin typeface="Söhne"/>
              </a:rPr>
              <a:t>月</a:t>
            </a:r>
            <a:r>
              <a:rPr lang="en-US" altLang="zh-TW" b="0" i="0" dirty="0">
                <a:effectLst/>
                <a:latin typeface="Söhne"/>
              </a:rPr>
              <a:t>25</a:t>
            </a:r>
            <a:r>
              <a:rPr lang="zh-TW" altLang="en-US" b="0" i="0" dirty="0">
                <a:effectLst/>
                <a:latin typeface="Söhne"/>
              </a:rPr>
              <a:t>日。四種策略之間的數值比較顯示台灣股票市場存在著市場的非效率性。我們通過不同的</a:t>
            </a:r>
            <a:r>
              <a:rPr lang="zh-TW" altLang="en-US" b="1" i="0" dirty="0">
                <a:effectLst/>
                <a:latin typeface="Söhne"/>
              </a:rPr>
              <a:t>止損機制</a:t>
            </a:r>
            <a:r>
              <a:rPr lang="en-US" altLang="zh-TW" b="1" i="0" dirty="0">
                <a:effectLst/>
                <a:latin typeface="Söhne"/>
              </a:rPr>
              <a:t>*</a:t>
            </a:r>
            <a:r>
              <a:rPr lang="zh-TW" altLang="en-US" b="0" i="0" dirty="0">
                <a:effectLst/>
                <a:latin typeface="Söhne"/>
              </a:rPr>
              <a:t>和</a:t>
            </a:r>
            <a:r>
              <a:rPr lang="zh-TW" altLang="en-US" b="1" i="0" dirty="0">
                <a:effectLst/>
                <a:latin typeface="Söhne"/>
              </a:rPr>
              <a:t>止盈機制</a:t>
            </a:r>
            <a:r>
              <a:rPr lang="en-US" altLang="zh-TW" b="1" dirty="0">
                <a:latin typeface="Söhne"/>
              </a:rPr>
              <a:t>*</a:t>
            </a:r>
            <a:r>
              <a:rPr lang="zh-TW" altLang="en-US" b="0" i="0" dirty="0">
                <a:effectLst/>
                <a:latin typeface="Söhne"/>
              </a:rPr>
              <a:t>驗證了台灣指數期貨市場的動能效應。總之，在交易策略的盈虧方面，止損和止盈的管理至關重要。該技術可應用於許多交易方法，以提高策略的質量。資金管理為策略規劃提供了另一條路徑，不僅僅專注於技術機制。</a:t>
            </a:r>
            <a:endParaRPr lang="zh-TW" altLang="zh-TW" b="0" i="0" dirty="0">
              <a:effectLst/>
              <a:ea typeface="微軟正黑體" panose="020B0604030504040204" pitchFamily="34" charset="-120"/>
            </a:endParaRPr>
          </a:p>
        </p:txBody>
      </p:sp>
    </p:spTree>
    <p:extLst>
      <p:ext uri="{BB962C8B-B14F-4D97-AF65-F5344CB8AC3E}">
        <p14:creationId xmlns:p14="http://schemas.microsoft.com/office/powerpoint/2010/main" val="2502722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補充 </a:t>
            </a:r>
            <a:r>
              <a:rPr lang="en-US" altLang="zh-TW" sz="4000" dirty="0"/>
              <a:t>- </a:t>
            </a:r>
            <a:r>
              <a:rPr lang="zh-TW" altLang="en-US" sz="4000" dirty="0"/>
              <a:t>效率市場假說</a:t>
            </a:r>
          </a:p>
        </p:txBody>
      </p:sp>
      <p:sp>
        <p:nvSpPr>
          <p:cNvPr id="6" name="文字方塊 5">
            <a:extLst>
              <a:ext uri="{FF2B5EF4-FFF2-40B4-BE49-F238E27FC236}">
                <a16:creationId xmlns:a16="http://schemas.microsoft.com/office/drawing/2014/main" id="{4714A7EF-348C-34AD-7C1E-C09200259B0A}"/>
              </a:ext>
            </a:extLst>
          </p:cNvPr>
          <p:cNvSpPr txBox="1"/>
          <p:nvPr/>
        </p:nvSpPr>
        <p:spPr>
          <a:xfrm>
            <a:off x="693522" y="1147761"/>
            <a:ext cx="11033040" cy="5265609"/>
          </a:xfrm>
          <a:prstGeom prst="rect">
            <a:avLst/>
          </a:prstGeom>
          <a:noFill/>
        </p:spPr>
        <p:txBody>
          <a:bodyPr wrap="square" rtlCol="0">
            <a:spAutoFit/>
          </a:bodyPr>
          <a:lstStyle/>
          <a:p>
            <a:pPr algn="just">
              <a:lnSpc>
                <a:spcPct val="150000"/>
              </a:lnSpc>
            </a:pPr>
            <a:r>
              <a:rPr lang="zh-TW" altLang="en-US" b="0" i="0" dirty="0">
                <a:solidFill>
                  <a:srgbClr val="202122"/>
                </a:solidFill>
                <a:effectLst/>
                <a:latin typeface="Arial" panose="020B0604020202020204" pitchFamily="34" charset="0"/>
              </a:rPr>
              <a:t>效率市場假說（英語：</a:t>
            </a:r>
            <a:r>
              <a:rPr lang="en-US" altLang="zh-TW" b="0" i="0" dirty="0">
                <a:solidFill>
                  <a:srgbClr val="202122"/>
                </a:solidFill>
                <a:effectLst/>
                <a:latin typeface="Arial" panose="020B0604020202020204" pitchFamily="34" charset="0"/>
              </a:rPr>
              <a:t>Efficient-market hypothesis</a:t>
            </a:r>
            <a:r>
              <a:rPr lang="zh-TW" altLang="en-US" b="0" i="0" dirty="0">
                <a:solidFill>
                  <a:srgbClr val="202122"/>
                </a:solidFill>
                <a:effectLst/>
                <a:latin typeface="Arial" panose="020B0604020202020204" pitchFamily="34" charset="0"/>
              </a:rPr>
              <a:t>，縮寫為</a:t>
            </a:r>
            <a:r>
              <a:rPr lang="en-US" altLang="zh-TW" b="0" i="0" dirty="0">
                <a:solidFill>
                  <a:srgbClr val="202122"/>
                </a:solidFill>
                <a:effectLst/>
                <a:latin typeface="Arial" panose="020B0604020202020204" pitchFamily="34" charset="0"/>
              </a:rPr>
              <a:t>EMH</a:t>
            </a:r>
            <a:r>
              <a:rPr lang="zh-TW" altLang="en-US" b="0" i="0" dirty="0">
                <a:solidFill>
                  <a:srgbClr val="202122"/>
                </a:solidFill>
                <a:effectLst/>
                <a:latin typeface="Arial" panose="020B0604020202020204" pitchFamily="34" charset="0"/>
              </a:rPr>
              <a:t>）</a:t>
            </a:r>
            <a:endParaRPr lang="en-US" altLang="zh-TW" b="0" i="0" dirty="0">
              <a:solidFill>
                <a:srgbClr val="202122"/>
              </a:solidFill>
              <a:effectLst/>
              <a:latin typeface="Arial" panose="020B0604020202020204" pitchFamily="34" charset="0"/>
            </a:endParaRPr>
          </a:p>
          <a:p>
            <a:pPr algn="just">
              <a:lnSpc>
                <a:spcPct val="150000"/>
              </a:lnSpc>
            </a:pPr>
            <a:r>
              <a:rPr lang="zh-TW" altLang="en-US" b="0" i="0" dirty="0">
                <a:solidFill>
                  <a:srgbClr val="202122"/>
                </a:solidFill>
                <a:effectLst/>
                <a:latin typeface="Arial" panose="020B0604020202020204" pitchFamily="34" charset="0"/>
              </a:rPr>
              <a:t>由來：</a:t>
            </a:r>
            <a:r>
              <a:rPr lang="zh-TW" altLang="en-US" dirty="0">
                <a:solidFill>
                  <a:srgbClr val="202122"/>
                </a:solidFill>
                <a:latin typeface="Arial" panose="020B0604020202020204" pitchFamily="34" charset="0"/>
              </a:rPr>
              <a:t>經濟學</a:t>
            </a:r>
            <a:r>
              <a:rPr lang="zh-TW" altLang="en-US" b="0" i="0" dirty="0">
                <a:solidFill>
                  <a:srgbClr val="202122"/>
                </a:solidFill>
                <a:effectLst/>
                <a:latin typeface="Arial" panose="020B0604020202020204" pitchFamily="34" charset="0"/>
              </a:rPr>
              <a:t>學說，由尤金</a:t>
            </a:r>
            <a:r>
              <a:rPr lang="en-US" altLang="zh-TW" b="0" i="0" dirty="0">
                <a:solidFill>
                  <a:srgbClr val="202122"/>
                </a:solidFill>
                <a:effectLst/>
                <a:latin typeface="Arial" panose="020B0604020202020204" pitchFamily="34" charset="0"/>
              </a:rPr>
              <a:t>·</a:t>
            </a:r>
            <a:r>
              <a:rPr lang="zh-TW" altLang="en-US" dirty="0">
                <a:solidFill>
                  <a:srgbClr val="202122"/>
                </a:solidFill>
                <a:latin typeface="Arial" panose="020B0604020202020204" pitchFamily="34" charset="0"/>
              </a:rPr>
              <a:t>法馬</a:t>
            </a:r>
            <a:r>
              <a:rPr lang="zh-TW" altLang="en-US" b="0" i="0" dirty="0">
                <a:solidFill>
                  <a:srgbClr val="202122"/>
                </a:solidFill>
                <a:effectLst/>
                <a:latin typeface="Arial" panose="020B0604020202020204" pitchFamily="34" charset="0"/>
              </a:rPr>
              <a:t>（</a:t>
            </a:r>
            <a:r>
              <a:rPr lang="en-US" altLang="zh-TW" b="0" i="0" dirty="0">
                <a:solidFill>
                  <a:srgbClr val="202122"/>
                </a:solidFill>
                <a:effectLst/>
                <a:latin typeface="Arial" panose="020B0604020202020204" pitchFamily="34" charset="0"/>
              </a:rPr>
              <a:t>Eugene </a:t>
            </a:r>
            <a:r>
              <a:rPr lang="en-US" altLang="zh-TW" b="0" i="0" dirty="0" err="1">
                <a:solidFill>
                  <a:srgbClr val="202122"/>
                </a:solidFill>
                <a:effectLst/>
                <a:latin typeface="Arial" panose="020B0604020202020204" pitchFamily="34" charset="0"/>
              </a:rPr>
              <a:t>Fama</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1970</a:t>
            </a:r>
            <a:r>
              <a:rPr lang="zh-TW" altLang="en-US" b="0" i="0" dirty="0">
                <a:solidFill>
                  <a:srgbClr val="202122"/>
                </a:solidFill>
                <a:effectLst/>
                <a:latin typeface="Arial" panose="020B0604020202020204" pitchFamily="34" charset="0"/>
              </a:rPr>
              <a:t>年提出</a:t>
            </a:r>
            <a:r>
              <a:rPr lang="zh-TW" altLang="en-US" dirty="0">
                <a:solidFill>
                  <a:srgbClr val="000000"/>
                </a:solidFill>
                <a:latin typeface="Arial" panose="020B0604020202020204" pitchFamily="34" charset="0"/>
                <a:ea typeface="微軟正黑體" panose="020B0604030504040204" pitchFamily="34" charset="-120"/>
              </a:rPr>
              <a:t>，</a:t>
            </a:r>
            <a:r>
              <a:rPr lang="zh-TW" altLang="en-US" dirty="0">
                <a:solidFill>
                  <a:srgbClr val="202122"/>
                </a:solidFill>
                <a:latin typeface="Arial" panose="020B0604020202020204" pitchFamily="34" charset="0"/>
              </a:rPr>
              <a:t>是投資學中最重要的七個理念之一</a:t>
            </a:r>
            <a:endParaRPr lang="en-US" altLang="zh-TW" dirty="0">
              <a:solidFill>
                <a:srgbClr val="202122"/>
              </a:solidFill>
              <a:latin typeface="Arial" panose="020B0604020202020204" pitchFamily="34" charset="0"/>
            </a:endParaRPr>
          </a:p>
          <a:p>
            <a:pPr algn="just">
              <a:lnSpc>
                <a:spcPct val="150000"/>
              </a:lnSpc>
            </a:pPr>
            <a:r>
              <a:rPr lang="zh-TW" altLang="en-US" dirty="0">
                <a:solidFill>
                  <a:srgbClr val="202122"/>
                </a:solidFill>
                <a:latin typeface="Arial" panose="020B0604020202020204" pitchFamily="34" charset="0"/>
              </a:rPr>
              <a:t>定義：</a:t>
            </a:r>
            <a:r>
              <a:rPr lang="zh-TW" altLang="en-US" b="0" i="0" dirty="0">
                <a:solidFill>
                  <a:srgbClr val="202122"/>
                </a:solidFill>
                <a:effectLst/>
                <a:latin typeface="Arial" panose="020B0604020202020204" pitchFamily="34" charset="0"/>
              </a:rPr>
              <a:t>如果在一個證券市場中，價格完全反映了所有可以獲得的訊息，</a:t>
            </a:r>
            <a:r>
              <a:rPr lang="zh-TW" altLang="en-US" dirty="0">
                <a:solidFill>
                  <a:srgbClr val="202122"/>
                </a:solidFill>
                <a:latin typeface="Arial" panose="020B0604020202020204" pitchFamily="34" charset="0"/>
              </a:rPr>
              <a:t>則</a:t>
            </a:r>
            <a:r>
              <a:rPr lang="zh-TW" altLang="en-US" b="0" i="0" dirty="0">
                <a:solidFill>
                  <a:srgbClr val="202122"/>
                </a:solidFill>
                <a:effectLst/>
                <a:latin typeface="Arial" panose="020B0604020202020204" pitchFamily="34" charset="0"/>
              </a:rPr>
              <a:t>稱這樣的市場為</a:t>
            </a:r>
            <a:r>
              <a:rPr lang="zh-TW" altLang="en-US" b="1" i="0" dirty="0">
                <a:effectLst/>
                <a:latin typeface="Arial" panose="020B0604020202020204" pitchFamily="34" charset="0"/>
              </a:rPr>
              <a:t>有效市場</a:t>
            </a:r>
            <a:endParaRPr lang="en-US" altLang="zh-TW" b="1" i="0" dirty="0">
              <a:effectLst/>
              <a:latin typeface="Arial" panose="020B0604020202020204" pitchFamily="34" charset="0"/>
            </a:endParaRPr>
          </a:p>
          <a:p>
            <a:pPr algn="just">
              <a:lnSpc>
                <a:spcPct val="150000"/>
              </a:lnSpc>
            </a:pPr>
            <a:endParaRPr lang="en-US" altLang="zh-TW" sz="100" b="1" dirty="0">
              <a:latin typeface="Arial" panose="020B0604020202020204" pitchFamily="34" charset="0"/>
            </a:endParaRPr>
          </a:p>
          <a:p>
            <a:pPr algn="just">
              <a:lnSpc>
                <a:spcPct val="150000"/>
              </a:lnSpc>
            </a:pPr>
            <a:r>
              <a:rPr lang="zh-TW" altLang="en-US" b="1" dirty="0">
                <a:latin typeface="Arial" panose="020B0604020202020204" pitchFamily="34" charset="0"/>
              </a:rPr>
              <a:t>效率市場的三種形式：</a:t>
            </a:r>
            <a:endParaRPr lang="en-US" altLang="zh-TW" b="1" dirty="0">
              <a:latin typeface="Arial" panose="020B0604020202020204" pitchFamily="34" charset="0"/>
            </a:endParaRPr>
          </a:p>
          <a:p>
            <a:pPr algn="just">
              <a:lnSpc>
                <a:spcPct val="150000"/>
              </a:lnSpc>
            </a:pPr>
            <a:r>
              <a:rPr lang="en-US" altLang="zh-TW" i="0" dirty="0">
                <a:effectLst/>
                <a:latin typeface="Arial" panose="020B0604020202020204" pitchFamily="34" charset="0"/>
              </a:rPr>
              <a:t>1.</a:t>
            </a:r>
            <a:r>
              <a:rPr lang="zh-TW" altLang="en-US" b="1" i="0" dirty="0">
                <a:solidFill>
                  <a:srgbClr val="000000"/>
                </a:solidFill>
                <a:effectLst/>
                <a:latin typeface="Arial" panose="020B0604020202020204" pitchFamily="34" charset="0"/>
              </a:rPr>
              <a:t>弱式效率（</a:t>
            </a:r>
            <a:r>
              <a:rPr lang="en-US" altLang="zh-TW" b="1" i="0" dirty="0">
                <a:solidFill>
                  <a:srgbClr val="000000"/>
                </a:solidFill>
                <a:effectLst/>
                <a:latin typeface="Arial" panose="020B0604020202020204" pitchFamily="34" charset="0"/>
              </a:rPr>
              <a:t>Weak Form Efficiency</a:t>
            </a:r>
            <a:r>
              <a:rPr lang="zh-TW" altLang="en-US" b="1" i="0" dirty="0">
                <a:solidFill>
                  <a:srgbClr val="000000"/>
                </a:solidFill>
                <a:effectLst/>
                <a:latin typeface="Arial" panose="020B0604020202020204" pitchFamily="34" charset="0"/>
              </a:rPr>
              <a:t>）</a:t>
            </a:r>
            <a:endParaRPr lang="en-US" altLang="zh-TW" b="1" dirty="0">
              <a:solidFill>
                <a:srgbClr val="000000"/>
              </a:solidFill>
              <a:latin typeface="Arial" panose="020B0604020202020204" pitchFamily="34" charset="0"/>
            </a:endParaRPr>
          </a:p>
          <a:p>
            <a:pPr algn="just">
              <a:lnSpc>
                <a:spcPct val="150000"/>
              </a:lnSpc>
            </a:pPr>
            <a:r>
              <a:rPr lang="zh-TW" altLang="en-US" sz="1600" dirty="0">
                <a:solidFill>
                  <a:srgbClr val="000000"/>
                </a:solidFill>
                <a:latin typeface="Arial" panose="020B0604020202020204" pitchFamily="34" charset="0"/>
              </a:rPr>
              <a:t>目前股票價格已反映了過去的股票價格及公開訊息，因此投資人無法再運用各種方法對過去股票價格進行分析、預測</a:t>
            </a:r>
            <a:endParaRPr lang="en-US" altLang="zh-TW" sz="1600" dirty="0">
              <a:solidFill>
                <a:srgbClr val="000000"/>
              </a:solidFill>
              <a:latin typeface="Arial" panose="020B0604020202020204" pitchFamily="34" charset="0"/>
            </a:endParaRPr>
          </a:p>
          <a:p>
            <a:pPr algn="just">
              <a:lnSpc>
                <a:spcPct val="150000"/>
              </a:lnSpc>
            </a:pPr>
            <a:r>
              <a:rPr lang="en-US" altLang="zh-TW" i="0" dirty="0">
                <a:solidFill>
                  <a:srgbClr val="000000"/>
                </a:solidFill>
                <a:effectLst/>
                <a:latin typeface="Arial" panose="020B0604020202020204" pitchFamily="34" charset="0"/>
              </a:rPr>
              <a:t>2.</a:t>
            </a:r>
            <a:r>
              <a:rPr lang="zh-TW" altLang="en-US" b="1" i="0" dirty="0">
                <a:solidFill>
                  <a:srgbClr val="000000"/>
                </a:solidFill>
                <a:effectLst/>
                <a:latin typeface="Arial" panose="020B0604020202020204" pitchFamily="34" charset="0"/>
              </a:rPr>
              <a:t>半強式效率（</a:t>
            </a:r>
            <a:r>
              <a:rPr lang="en-US" altLang="zh-TW" b="1" i="0" dirty="0">
                <a:solidFill>
                  <a:srgbClr val="000000"/>
                </a:solidFill>
                <a:effectLst/>
                <a:latin typeface="Arial" panose="020B0604020202020204" pitchFamily="34" charset="0"/>
              </a:rPr>
              <a:t>Semi-Strong Form Efficiency</a:t>
            </a:r>
            <a:r>
              <a:rPr lang="zh-TW" altLang="en-US" b="1" i="0" dirty="0">
                <a:solidFill>
                  <a:srgbClr val="000000"/>
                </a:solidFill>
                <a:effectLst/>
                <a:latin typeface="Arial" panose="020B0604020202020204" pitchFamily="34" charset="0"/>
              </a:rPr>
              <a:t>）</a:t>
            </a:r>
            <a:endParaRPr lang="en-US" altLang="zh-TW" b="1" i="0" dirty="0">
              <a:solidFill>
                <a:srgbClr val="000000"/>
              </a:solidFill>
              <a:effectLst/>
              <a:latin typeface="Arial" panose="020B0604020202020204" pitchFamily="34" charset="0"/>
            </a:endParaRPr>
          </a:p>
          <a:p>
            <a:pPr algn="just">
              <a:lnSpc>
                <a:spcPct val="150000"/>
              </a:lnSpc>
            </a:pPr>
            <a:r>
              <a:rPr lang="zh-TW" altLang="en-US" sz="1600" dirty="0">
                <a:solidFill>
                  <a:srgbClr val="000000"/>
                </a:solidFill>
                <a:latin typeface="Arial" panose="020B0604020202020204" pitchFamily="34" charset="0"/>
              </a:rPr>
              <a:t>目前股票價格已充分反應了所有公開資訊，投</a:t>
            </a:r>
            <a:r>
              <a:rPr lang="zh-TW" altLang="en-US" sz="1600" i="0" dirty="0">
                <a:solidFill>
                  <a:srgbClr val="000000"/>
                </a:solidFill>
                <a:effectLst/>
                <a:latin typeface="Arial" panose="020B0604020202020204" pitchFamily="34" charset="0"/>
              </a:rPr>
              <a:t>資者無法利用情報分析結果來進行股票價格預測而獲取超額報酬。因此，半強式效率越高，依賴公開的財務報表、經濟情況及政治情勢來進行基本面分析，然後再預測股票價格是徒勞無功</a:t>
            </a:r>
            <a:endParaRPr lang="en-US" altLang="zh-TW" sz="1600" i="0" dirty="0">
              <a:solidFill>
                <a:srgbClr val="000000"/>
              </a:solidFill>
              <a:effectLst/>
              <a:latin typeface="Arial" panose="020B0604020202020204" pitchFamily="34" charset="0"/>
            </a:endParaRPr>
          </a:p>
          <a:p>
            <a:pPr algn="just">
              <a:lnSpc>
                <a:spcPct val="150000"/>
              </a:lnSpc>
            </a:pPr>
            <a:r>
              <a:rPr lang="en-US" altLang="zh-TW" i="0" dirty="0">
                <a:solidFill>
                  <a:srgbClr val="000000"/>
                </a:solidFill>
                <a:effectLst/>
                <a:latin typeface="Arial" panose="020B0604020202020204" pitchFamily="34" charset="0"/>
              </a:rPr>
              <a:t>3.</a:t>
            </a:r>
            <a:r>
              <a:rPr lang="zh-TW" altLang="en-US" b="1" i="0" dirty="0">
                <a:solidFill>
                  <a:srgbClr val="000000"/>
                </a:solidFill>
                <a:effectLst/>
                <a:latin typeface="Arial" panose="020B0604020202020204" pitchFamily="34" charset="0"/>
              </a:rPr>
              <a:t>強式效率（</a:t>
            </a:r>
            <a:r>
              <a:rPr lang="en-US" altLang="zh-TW" b="1" i="0" dirty="0">
                <a:solidFill>
                  <a:srgbClr val="000000"/>
                </a:solidFill>
                <a:effectLst/>
                <a:latin typeface="Arial" panose="020B0604020202020204" pitchFamily="34" charset="0"/>
              </a:rPr>
              <a:t>Strong Form Efficiency</a:t>
            </a:r>
            <a:r>
              <a:rPr lang="zh-TW" altLang="en-US" b="1" i="0" dirty="0">
                <a:solidFill>
                  <a:srgbClr val="000000"/>
                </a:solidFill>
                <a:effectLst/>
                <a:latin typeface="Arial" panose="020B0604020202020204" pitchFamily="34" charset="0"/>
              </a:rPr>
              <a:t>）</a:t>
            </a:r>
            <a:endParaRPr lang="en-US" altLang="zh-TW" b="1" i="0" dirty="0">
              <a:solidFill>
                <a:srgbClr val="000000"/>
              </a:solidFill>
              <a:effectLst/>
              <a:latin typeface="Arial" panose="020B0604020202020204" pitchFamily="34" charset="0"/>
            </a:endParaRPr>
          </a:p>
          <a:p>
            <a:pPr algn="just">
              <a:lnSpc>
                <a:spcPct val="150000"/>
              </a:lnSpc>
            </a:pPr>
            <a:r>
              <a:rPr lang="zh-TW" altLang="en-US" sz="1600" i="0" dirty="0">
                <a:solidFill>
                  <a:srgbClr val="000000"/>
                </a:solidFill>
                <a:effectLst/>
                <a:latin typeface="Arial" panose="020B0604020202020204" pitchFamily="34" charset="0"/>
              </a:rPr>
              <a:t>目前股票價格充分反應了所有已公開和未公開之所有情報。雖然情報未公開，但投資者能利用各種管道來獲得資訊，所以，所謂未公開的消息，實際上是已公開的資訊且已反應於股票價格上。此種情形下，投資者也無法因擁有某些股票內線消息而獲取超額報酬。</a:t>
            </a:r>
          </a:p>
        </p:txBody>
      </p:sp>
    </p:spTree>
    <p:extLst>
      <p:ext uri="{BB962C8B-B14F-4D97-AF65-F5344CB8AC3E}">
        <p14:creationId xmlns:p14="http://schemas.microsoft.com/office/powerpoint/2010/main" val="50670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交易策略</a:t>
            </a:r>
          </a:p>
        </p:txBody>
      </p:sp>
      <p:sp>
        <p:nvSpPr>
          <p:cNvPr id="4" name="文字方塊 3">
            <a:extLst>
              <a:ext uri="{FF2B5EF4-FFF2-40B4-BE49-F238E27FC236}">
                <a16:creationId xmlns:a16="http://schemas.microsoft.com/office/drawing/2014/main" id="{C95992B3-8C0D-75A8-8C1E-82120DC18690}"/>
              </a:ext>
            </a:extLst>
          </p:cNvPr>
          <p:cNvSpPr txBox="1"/>
          <p:nvPr/>
        </p:nvSpPr>
        <p:spPr>
          <a:xfrm>
            <a:off x="946835" y="1311795"/>
            <a:ext cx="10532591" cy="3696012"/>
          </a:xfrm>
          <a:prstGeom prst="rect">
            <a:avLst/>
          </a:prstGeom>
          <a:noFill/>
        </p:spPr>
        <p:txBody>
          <a:bodyPr wrap="square" rtlCol="0">
            <a:spAutoFit/>
          </a:bodyPr>
          <a:lstStyle/>
          <a:p>
            <a:pPr algn="just">
              <a:lnSpc>
                <a:spcPct val="150000"/>
              </a:lnSpc>
            </a:pPr>
            <a:r>
              <a:rPr lang="zh-TW" altLang="en-US" b="0" i="0" dirty="0">
                <a:solidFill>
                  <a:srgbClr val="000000"/>
                </a:solidFill>
                <a:effectLst/>
                <a:ea typeface="微軟正黑體" panose="020B0604030504040204" pitchFamily="34" charset="-120"/>
              </a:rPr>
              <a:t>一般來說，有兩種交易策略</a:t>
            </a:r>
            <a:r>
              <a:rPr lang="zh-TW" altLang="en-US" dirty="0">
                <a:solidFill>
                  <a:srgbClr val="000000"/>
                </a:solidFill>
                <a:ea typeface="微軟正黑體" panose="020B0604030504040204" pitchFamily="34" charset="-120"/>
              </a:rPr>
              <a:t>。</a:t>
            </a:r>
            <a:endParaRPr lang="en-US" altLang="zh-TW" dirty="0">
              <a:solidFill>
                <a:srgbClr val="000000"/>
              </a:solidFill>
              <a:ea typeface="微軟正黑體" panose="020B0604030504040204" pitchFamily="34" charset="-120"/>
            </a:endParaRPr>
          </a:p>
          <a:p>
            <a:pPr algn="just">
              <a:lnSpc>
                <a:spcPct val="150000"/>
              </a:lnSpc>
            </a:pPr>
            <a:endParaRPr lang="en-US" altLang="zh-TW" sz="800" dirty="0">
              <a:solidFill>
                <a:srgbClr val="000000"/>
              </a:solidFill>
              <a:ea typeface="微軟正黑體" panose="020B0604030504040204" pitchFamily="34" charset="-120"/>
            </a:endParaRPr>
          </a:p>
          <a:p>
            <a:pPr algn="just">
              <a:lnSpc>
                <a:spcPct val="150000"/>
              </a:lnSpc>
            </a:pPr>
            <a:r>
              <a:rPr lang="en-US" altLang="zh-TW" b="1" dirty="0">
                <a:solidFill>
                  <a:srgbClr val="000000"/>
                </a:solidFill>
                <a:ea typeface="微軟正黑體" panose="020B0604030504040204" pitchFamily="34" charset="-120"/>
              </a:rPr>
              <a:t>1.</a:t>
            </a:r>
            <a:r>
              <a:rPr lang="zh-TW" altLang="en-US" b="1" dirty="0">
                <a:solidFill>
                  <a:srgbClr val="000000"/>
                </a:solidFill>
                <a:ea typeface="微軟正黑體" panose="020B0604030504040204" pitchFamily="34" charset="-120"/>
              </a:rPr>
              <a:t> 平均值回歸策略 </a:t>
            </a:r>
            <a:r>
              <a:rPr lang="en-US" altLang="zh-TW" b="1" dirty="0">
                <a:solidFill>
                  <a:srgbClr val="000000"/>
                </a:solidFill>
                <a:ea typeface="微軟正黑體" panose="020B0604030504040204" pitchFamily="34" charset="-120"/>
              </a:rPr>
              <a:t>(</a:t>
            </a:r>
            <a:r>
              <a:rPr lang="zh-TW" altLang="en-US" b="1" dirty="0">
                <a:solidFill>
                  <a:srgbClr val="000000"/>
                </a:solidFill>
                <a:ea typeface="微軟正黑體" panose="020B0604030504040204" pitchFamily="34" charset="-120"/>
              </a:rPr>
              <a:t> </a:t>
            </a:r>
            <a:r>
              <a:rPr lang="en-US" altLang="zh-TW" b="1" dirty="0">
                <a:solidFill>
                  <a:srgbClr val="000000"/>
                </a:solidFill>
                <a:ea typeface="微軟正黑體" panose="020B0604030504040204" pitchFamily="34" charset="-120"/>
              </a:rPr>
              <a:t>Mean reversion strategy</a:t>
            </a:r>
            <a:r>
              <a:rPr lang="zh-TW" altLang="en-US" b="1" dirty="0">
                <a:solidFill>
                  <a:srgbClr val="000000"/>
                </a:solidFill>
                <a:ea typeface="微軟正黑體" panose="020B0604030504040204" pitchFamily="34" charset="-120"/>
              </a:rPr>
              <a:t> </a:t>
            </a:r>
            <a:r>
              <a:rPr lang="en-US" altLang="zh-TW" b="1" dirty="0">
                <a:solidFill>
                  <a:srgbClr val="000000"/>
                </a:solidFill>
                <a:ea typeface="微軟正黑體" panose="020B0604030504040204" pitchFamily="34" charset="-120"/>
              </a:rPr>
              <a:t>)</a:t>
            </a:r>
          </a:p>
          <a:p>
            <a:pPr algn="just">
              <a:lnSpc>
                <a:spcPct val="150000"/>
              </a:lnSpc>
            </a:pPr>
            <a:r>
              <a:rPr lang="zh-TW" altLang="en-US" sz="1600" dirty="0">
                <a:solidFill>
                  <a:srgbClr val="000000"/>
                </a:solidFill>
                <a:ea typeface="微軟正黑體" panose="020B0604030504040204" pitchFamily="34" charset="-120"/>
              </a:rPr>
              <a:t>其假設價格會在一段時間內圍繞著平均價格進行波動，當價格出現過大的波動時，一旦價格上漲</a:t>
            </a:r>
            <a:r>
              <a:rPr lang="en-US" altLang="zh-TW" sz="1600" dirty="0">
                <a:solidFill>
                  <a:srgbClr val="000000"/>
                </a:solidFill>
                <a:ea typeface="微軟正黑體" panose="020B0604030504040204" pitchFamily="34" charset="-120"/>
              </a:rPr>
              <a:t>(</a:t>
            </a:r>
            <a:r>
              <a:rPr lang="zh-TW" altLang="en-US" sz="1600" dirty="0">
                <a:solidFill>
                  <a:srgbClr val="000000"/>
                </a:solidFill>
                <a:ea typeface="微軟正黑體" panose="020B0604030504040204" pitchFamily="34" charset="-120"/>
              </a:rPr>
              <a:t>下跌</a:t>
            </a:r>
            <a:r>
              <a:rPr lang="en-US" altLang="zh-TW" sz="1600" dirty="0">
                <a:solidFill>
                  <a:srgbClr val="000000"/>
                </a:solidFill>
                <a:ea typeface="微軟正黑體" panose="020B0604030504040204" pitchFamily="34" charset="-120"/>
              </a:rPr>
              <a:t>)</a:t>
            </a:r>
            <a:r>
              <a:rPr lang="zh-TW" altLang="en-US" sz="1600" dirty="0">
                <a:solidFill>
                  <a:srgbClr val="000000"/>
                </a:solidFill>
                <a:ea typeface="微軟正黑體" panose="020B0604030504040204" pitchFamily="34" charset="-120"/>
              </a:rPr>
              <a:t>過多，則會進行做空</a:t>
            </a:r>
            <a:r>
              <a:rPr lang="en-US" altLang="zh-TW" sz="1600" dirty="0">
                <a:solidFill>
                  <a:srgbClr val="000000"/>
                </a:solidFill>
                <a:ea typeface="微軟正黑體" panose="020B0604030504040204" pitchFamily="34" charset="-120"/>
              </a:rPr>
              <a:t>(</a:t>
            </a:r>
            <a:r>
              <a:rPr lang="zh-TW" altLang="en-US" sz="1600" dirty="0">
                <a:solidFill>
                  <a:srgbClr val="000000"/>
                </a:solidFill>
                <a:ea typeface="微軟正黑體" panose="020B0604030504040204" pitchFamily="34" charset="-120"/>
              </a:rPr>
              <a:t>做多</a:t>
            </a:r>
            <a:r>
              <a:rPr lang="en-US" altLang="zh-TW" sz="1600" dirty="0">
                <a:solidFill>
                  <a:srgbClr val="000000"/>
                </a:solidFill>
                <a:ea typeface="微軟正黑體" panose="020B0604030504040204" pitchFamily="34" charset="-120"/>
              </a:rPr>
              <a:t>)</a:t>
            </a:r>
            <a:r>
              <a:rPr lang="zh-TW" altLang="en-US" sz="1600" dirty="0">
                <a:solidFill>
                  <a:srgbClr val="000000"/>
                </a:solidFill>
                <a:ea typeface="微軟正黑體" panose="020B0604030504040204" pitchFamily="34" charset="-120"/>
              </a:rPr>
              <a:t>交易，布林帶</a:t>
            </a:r>
            <a:r>
              <a:rPr lang="en-US" altLang="zh-TW" sz="1600" dirty="0">
                <a:solidFill>
                  <a:srgbClr val="000000"/>
                </a:solidFill>
                <a:ea typeface="微軟正黑體" panose="020B0604030504040204" pitchFamily="34" charset="-120"/>
              </a:rPr>
              <a:t>(Bollinger Bands)</a:t>
            </a:r>
            <a:r>
              <a:rPr lang="zh-TW" altLang="en-US" sz="1600" dirty="0">
                <a:solidFill>
                  <a:srgbClr val="000000"/>
                </a:solidFill>
                <a:ea typeface="微軟正黑體" panose="020B0604030504040204" pitchFamily="34" charset="-120"/>
              </a:rPr>
              <a:t>是最流行的平均值回歸策略之一。</a:t>
            </a:r>
            <a:endParaRPr lang="en-US" altLang="zh-TW" sz="1600" dirty="0">
              <a:solidFill>
                <a:srgbClr val="000000"/>
              </a:solidFill>
              <a:ea typeface="微軟正黑體" panose="020B0604030504040204" pitchFamily="34" charset="-120"/>
            </a:endParaRPr>
          </a:p>
          <a:p>
            <a:pPr algn="just">
              <a:lnSpc>
                <a:spcPct val="150000"/>
              </a:lnSpc>
            </a:pPr>
            <a:r>
              <a:rPr lang="en-US" altLang="zh-TW" b="1" i="0" dirty="0">
                <a:solidFill>
                  <a:srgbClr val="000000"/>
                </a:solidFill>
                <a:effectLst/>
                <a:ea typeface="微軟正黑體" panose="020B0604030504040204" pitchFamily="34" charset="-120"/>
              </a:rPr>
              <a:t>2.</a:t>
            </a:r>
            <a:r>
              <a:rPr lang="zh-TW" altLang="en-US" b="1" i="0" dirty="0">
                <a:solidFill>
                  <a:srgbClr val="000000"/>
                </a:solidFill>
                <a:effectLst/>
                <a:ea typeface="微軟正黑體" panose="020B0604030504040204" pitchFamily="34" charset="-120"/>
              </a:rPr>
              <a:t> 動能策略 </a:t>
            </a:r>
            <a:r>
              <a:rPr lang="en-US" altLang="zh-TW" b="1" i="0" dirty="0">
                <a:solidFill>
                  <a:srgbClr val="000000"/>
                </a:solidFill>
                <a:effectLst/>
                <a:ea typeface="微軟正黑體" panose="020B0604030504040204" pitchFamily="34" charset="-120"/>
              </a:rPr>
              <a:t>(</a:t>
            </a:r>
            <a:r>
              <a:rPr lang="zh-TW" altLang="en-US" b="1" i="0" dirty="0">
                <a:solidFill>
                  <a:srgbClr val="000000"/>
                </a:solidFill>
                <a:effectLst/>
                <a:ea typeface="微軟正黑體" panose="020B0604030504040204" pitchFamily="34" charset="-120"/>
              </a:rPr>
              <a:t> </a:t>
            </a:r>
            <a:r>
              <a:rPr lang="en-US" altLang="zh-TW" b="1" i="0" dirty="0">
                <a:solidFill>
                  <a:srgbClr val="000000"/>
                </a:solidFill>
                <a:effectLst/>
                <a:ea typeface="微軟正黑體" panose="020B0604030504040204" pitchFamily="34" charset="-120"/>
              </a:rPr>
              <a:t>Momentum strategy</a:t>
            </a:r>
            <a:r>
              <a:rPr lang="zh-TW" altLang="en-US" b="1" i="0" dirty="0">
                <a:solidFill>
                  <a:srgbClr val="000000"/>
                </a:solidFill>
                <a:effectLst/>
                <a:ea typeface="微軟正黑體" panose="020B0604030504040204" pitchFamily="34" charset="-120"/>
              </a:rPr>
              <a:t> </a:t>
            </a:r>
            <a:r>
              <a:rPr lang="en-US" altLang="zh-TW" b="1" i="0" dirty="0">
                <a:solidFill>
                  <a:srgbClr val="000000"/>
                </a:solidFill>
                <a:effectLst/>
                <a:ea typeface="微軟正黑體" panose="020B0604030504040204" pitchFamily="34" charset="-120"/>
              </a:rPr>
              <a:t>)</a:t>
            </a:r>
          </a:p>
          <a:p>
            <a:pPr algn="just">
              <a:lnSpc>
                <a:spcPct val="150000"/>
              </a:lnSpc>
            </a:pPr>
            <a:r>
              <a:rPr lang="zh-TW" altLang="en-US" sz="1600" dirty="0">
                <a:solidFill>
                  <a:srgbClr val="000000"/>
                </a:solidFill>
                <a:ea typeface="微軟正黑體" panose="020B0604030504040204" pitchFamily="34" charset="-120"/>
              </a:rPr>
              <a:t>與平均值回歸策略相比，動能策略持有相反的觀點。動能策略有幾種類型，其中，開盤區間突破是一種著名的動能策略。當價格突破預定時間區間內的最高</a:t>
            </a:r>
            <a:r>
              <a:rPr lang="en-US" altLang="zh-TW" sz="1600" dirty="0">
                <a:solidFill>
                  <a:srgbClr val="000000"/>
                </a:solidFill>
                <a:ea typeface="微軟正黑體" panose="020B0604030504040204" pitchFamily="34" charset="-120"/>
              </a:rPr>
              <a:t>(</a:t>
            </a:r>
            <a:r>
              <a:rPr lang="zh-TW" altLang="en-US" sz="1600" dirty="0">
                <a:solidFill>
                  <a:srgbClr val="000000"/>
                </a:solidFill>
                <a:ea typeface="微軟正黑體" panose="020B0604030504040204" pitchFamily="34" charset="-120"/>
              </a:rPr>
              <a:t>最低</a:t>
            </a:r>
            <a:r>
              <a:rPr lang="en-US" altLang="zh-TW" sz="1600" dirty="0">
                <a:solidFill>
                  <a:srgbClr val="000000"/>
                </a:solidFill>
                <a:ea typeface="微軟正黑體" panose="020B0604030504040204" pitchFamily="34" charset="-120"/>
              </a:rPr>
              <a:t>)</a:t>
            </a:r>
            <a:r>
              <a:rPr lang="zh-TW" altLang="en-US" sz="1600" dirty="0">
                <a:solidFill>
                  <a:srgbClr val="000000"/>
                </a:solidFill>
                <a:ea typeface="微軟正黑體" panose="020B0604030504040204" pitchFamily="34" charset="-120"/>
              </a:rPr>
              <a:t>點時，該策略會進行做多</a:t>
            </a:r>
            <a:r>
              <a:rPr lang="en-US" altLang="zh-TW" sz="1600" dirty="0">
                <a:solidFill>
                  <a:srgbClr val="000000"/>
                </a:solidFill>
                <a:ea typeface="微軟正黑體" panose="020B0604030504040204" pitchFamily="34" charset="-120"/>
              </a:rPr>
              <a:t>(</a:t>
            </a:r>
            <a:r>
              <a:rPr lang="zh-TW" altLang="en-US" sz="1600" dirty="0">
                <a:solidFill>
                  <a:srgbClr val="000000"/>
                </a:solidFill>
                <a:ea typeface="微軟正黑體" panose="020B0604030504040204" pitchFamily="34" charset="-120"/>
              </a:rPr>
              <a:t>做空</a:t>
            </a:r>
            <a:r>
              <a:rPr lang="en-US" altLang="zh-TW" sz="1600" dirty="0">
                <a:solidFill>
                  <a:srgbClr val="000000"/>
                </a:solidFill>
                <a:ea typeface="微軟正黑體" panose="020B0604030504040204" pitchFamily="34" charset="-120"/>
              </a:rPr>
              <a:t>)</a:t>
            </a:r>
            <a:r>
              <a:rPr lang="zh-TW" altLang="en-US" sz="1600" dirty="0">
                <a:solidFill>
                  <a:srgbClr val="000000"/>
                </a:solidFill>
                <a:ea typeface="微軟正黑體" panose="020B0604030504040204" pitchFamily="34" charset="-120"/>
              </a:rPr>
              <a:t>交易。另一種常見的動能策略是在價格突破先前價格波動範圍設定的閥值時，進行做多或做空交易，即如果當前價格高於基於過去波動度量的某一目標價格，我們將採取相應的行動。該篇論文解釋動能效應的方法與以往不同，將使用此交易策略來驗證並解釋。</a:t>
            </a:r>
            <a:endParaRPr lang="en-US" altLang="zh-TW" sz="1600" b="0" i="0" dirty="0">
              <a:solidFill>
                <a:srgbClr val="000000"/>
              </a:solidFill>
              <a:effectLst/>
              <a:ea typeface="微軟正黑體" panose="020B0604030504040204" pitchFamily="34" charset="-120"/>
            </a:endParaRPr>
          </a:p>
        </p:txBody>
      </p:sp>
    </p:spTree>
    <p:extLst>
      <p:ext uri="{BB962C8B-B14F-4D97-AF65-F5344CB8AC3E}">
        <p14:creationId xmlns:p14="http://schemas.microsoft.com/office/powerpoint/2010/main" val="578910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方法</a:t>
            </a:r>
          </a:p>
        </p:txBody>
      </p:sp>
      <p:sp>
        <p:nvSpPr>
          <p:cNvPr id="3" name="文字方塊 2">
            <a:extLst>
              <a:ext uri="{FF2B5EF4-FFF2-40B4-BE49-F238E27FC236}">
                <a16:creationId xmlns:a16="http://schemas.microsoft.com/office/drawing/2014/main" id="{94A15BA7-588F-F214-9E20-BF07CBD90C7C}"/>
              </a:ext>
            </a:extLst>
          </p:cNvPr>
          <p:cNvSpPr txBox="1"/>
          <p:nvPr/>
        </p:nvSpPr>
        <p:spPr>
          <a:xfrm>
            <a:off x="946836" y="1311795"/>
            <a:ext cx="10182376" cy="4619341"/>
          </a:xfrm>
          <a:prstGeom prst="rect">
            <a:avLst/>
          </a:prstGeom>
          <a:noFill/>
        </p:spPr>
        <p:txBody>
          <a:bodyPr wrap="square" rtlCol="0">
            <a:spAutoFit/>
          </a:bodyPr>
          <a:lstStyle/>
          <a:p>
            <a:pPr algn="just">
              <a:lnSpc>
                <a:spcPct val="150000"/>
              </a:lnSpc>
            </a:pPr>
            <a:r>
              <a:rPr lang="zh-TW" altLang="en-US" sz="1600" b="0" i="0" dirty="0">
                <a:solidFill>
                  <a:srgbClr val="000000"/>
                </a:solidFill>
                <a:effectLst/>
                <a:ea typeface="微軟正黑體" panose="020B0604030504040204" pitchFamily="34" charset="-120"/>
              </a:rPr>
              <a:t>本篇論文使用</a:t>
            </a:r>
            <a:r>
              <a:rPr lang="zh-TW" altLang="en-US" sz="1600" dirty="0">
                <a:solidFill>
                  <a:srgbClr val="000000"/>
                </a:solidFill>
                <a:ea typeface="微軟正黑體" panose="020B0604030504040204" pitchFamily="34" charset="-120"/>
              </a:rPr>
              <a:t>以下四種日內交易策略</a:t>
            </a:r>
            <a:endParaRPr lang="en-US" altLang="zh-TW" sz="1600" dirty="0">
              <a:solidFill>
                <a:srgbClr val="000000"/>
              </a:solidFill>
              <a:ea typeface="微軟正黑體" panose="020B0604030504040204" pitchFamily="34" charset="-120"/>
            </a:endParaRPr>
          </a:p>
          <a:p>
            <a:pPr marL="342900" indent="-342900" algn="just">
              <a:lnSpc>
                <a:spcPct val="150000"/>
              </a:lnSpc>
              <a:buAutoNum type="arabicPeriod"/>
            </a:pPr>
            <a:r>
              <a:rPr lang="zh-TW" altLang="en-US" sz="1600" b="0" i="0" dirty="0">
                <a:solidFill>
                  <a:srgbClr val="000000"/>
                </a:solidFill>
                <a:effectLst/>
                <a:ea typeface="微軟正黑體" panose="020B0604030504040204" pitchFamily="34" charset="-120"/>
              </a:rPr>
              <a:t>動能策略 </a:t>
            </a:r>
            <a:r>
              <a:rPr lang="en-US" altLang="zh-TW" sz="1600" b="0" i="0" dirty="0">
                <a:solidFill>
                  <a:srgbClr val="000000"/>
                </a:solidFill>
                <a:effectLst/>
                <a:ea typeface="微軟正黑體" panose="020B0604030504040204" pitchFamily="34" charset="-120"/>
              </a:rPr>
              <a:t>(</a:t>
            </a:r>
            <a:r>
              <a:rPr lang="zh-TW" altLang="en-US" sz="1600" b="0" i="0" dirty="0">
                <a:solidFill>
                  <a:srgbClr val="000000"/>
                </a:solidFill>
                <a:effectLst/>
                <a:ea typeface="微軟正黑體" panose="020B0604030504040204" pitchFamily="34" charset="-120"/>
              </a:rPr>
              <a:t> </a:t>
            </a:r>
            <a:r>
              <a:rPr lang="en-US" altLang="zh-TW" sz="1600" b="0" i="0" dirty="0">
                <a:solidFill>
                  <a:srgbClr val="000000"/>
                </a:solidFill>
                <a:effectLst/>
                <a:ea typeface="微軟正黑體" panose="020B0604030504040204" pitchFamily="34" charset="-120"/>
              </a:rPr>
              <a:t>MTM</a:t>
            </a:r>
            <a:r>
              <a:rPr lang="zh-TW" altLang="en-US" sz="1600" b="0" i="0" dirty="0">
                <a:solidFill>
                  <a:srgbClr val="000000"/>
                </a:solidFill>
                <a:effectLst/>
                <a:ea typeface="微軟正黑體" panose="020B0604030504040204" pitchFamily="34" charset="-120"/>
              </a:rPr>
              <a:t>  </a:t>
            </a:r>
            <a:r>
              <a:rPr lang="en-US" altLang="zh-TW" sz="1600" b="0" i="0" dirty="0">
                <a:solidFill>
                  <a:srgbClr val="000000"/>
                </a:solidFill>
                <a:effectLst/>
                <a:ea typeface="微軟正黑體" panose="020B0604030504040204" pitchFamily="34" charset="-120"/>
              </a:rPr>
              <a:t>Base)</a:t>
            </a:r>
          </a:p>
          <a:p>
            <a:pPr marL="342900" indent="-342900" algn="just">
              <a:lnSpc>
                <a:spcPct val="150000"/>
              </a:lnSpc>
              <a:buAutoNum type="arabicPeriod"/>
            </a:pPr>
            <a:r>
              <a:rPr lang="zh-TW" altLang="en-US" sz="1600" b="0" i="0" dirty="0">
                <a:solidFill>
                  <a:srgbClr val="000000"/>
                </a:solidFill>
                <a:effectLst/>
                <a:ea typeface="微軟正黑體" panose="020B0604030504040204" pitchFamily="34" charset="-120"/>
              </a:rPr>
              <a:t>帶有</a:t>
            </a:r>
            <a:r>
              <a:rPr lang="en-US" altLang="zh-TW" sz="1600" b="0" i="0" dirty="0">
                <a:solidFill>
                  <a:srgbClr val="000000"/>
                </a:solidFill>
                <a:effectLst/>
                <a:ea typeface="微軟正黑體" panose="020B0604030504040204" pitchFamily="34" charset="-120"/>
              </a:rPr>
              <a:t>30</a:t>
            </a:r>
            <a:r>
              <a:rPr lang="zh-TW" altLang="en-US" sz="1600" b="0" i="0" dirty="0">
                <a:solidFill>
                  <a:srgbClr val="000000"/>
                </a:solidFill>
                <a:effectLst/>
                <a:ea typeface="微軟正黑體" panose="020B0604030504040204" pitchFamily="34" charset="-120"/>
              </a:rPr>
              <a:t>點</a:t>
            </a:r>
            <a:r>
              <a:rPr lang="zh-TW" altLang="en-US" sz="1600" dirty="0">
                <a:solidFill>
                  <a:srgbClr val="000000"/>
                </a:solidFill>
                <a:ea typeface="微軟正黑體" panose="020B0604030504040204" pitchFamily="34" charset="-120"/>
              </a:rPr>
              <a:t>止損的動能策略 </a:t>
            </a:r>
            <a:r>
              <a:rPr lang="en-US" altLang="zh-TW" sz="1600" dirty="0">
                <a:solidFill>
                  <a:srgbClr val="000000"/>
                </a:solidFill>
                <a:ea typeface="微軟正黑體" panose="020B0604030504040204" pitchFamily="34" charset="-120"/>
              </a:rPr>
              <a:t>(</a:t>
            </a:r>
            <a:r>
              <a:rPr lang="zh-TW" altLang="en-US" sz="1600" dirty="0">
                <a:solidFill>
                  <a:srgbClr val="000000"/>
                </a:solidFill>
                <a:ea typeface="微軟正黑體" panose="020B0604030504040204" pitchFamily="34" charset="-120"/>
              </a:rPr>
              <a:t> </a:t>
            </a:r>
            <a:r>
              <a:rPr lang="en-US" altLang="zh-TW" sz="1600" dirty="0">
                <a:solidFill>
                  <a:srgbClr val="000000"/>
                </a:solidFill>
                <a:ea typeface="微軟正黑體" panose="020B0604030504040204" pitchFamily="34" charset="-120"/>
              </a:rPr>
              <a:t>MTM</a:t>
            </a:r>
            <a:r>
              <a:rPr lang="zh-TW" altLang="en-US" sz="1600" dirty="0">
                <a:solidFill>
                  <a:srgbClr val="000000"/>
                </a:solidFill>
                <a:ea typeface="微軟正黑體" panose="020B0604030504040204" pitchFamily="34" charset="-120"/>
              </a:rPr>
              <a:t> </a:t>
            </a:r>
            <a:r>
              <a:rPr lang="en-US" altLang="zh-TW" sz="1600" dirty="0">
                <a:solidFill>
                  <a:srgbClr val="000000"/>
                </a:solidFill>
                <a:ea typeface="微軟正黑體" panose="020B0604030504040204" pitchFamily="34" charset="-120"/>
              </a:rPr>
              <a:t>Stop-30</a:t>
            </a:r>
            <a:r>
              <a:rPr lang="zh-TW" altLang="en-US" sz="1600" dirty="0">
                <a:solidFill>
                  <a:srgbClr val="000000"/>
                </a:solidFill>
                <a:ea typeface="微軟正黑體" panose="020B0604030504040204" pitchFamily="34" charset="-120"/>
              </a:rPr>
              <a:t> </a:t>
            </a:r>
            <a:r>
              <a:rPr lang="en-US" altLang="zh-TW" sz="1600" dirty="0">
                <a:solidFill>
                  <a:srgbClr val="000000"/>
                </a:solidFill>
                <a:ea typeface="微軟正黑體" panose="020B0604030504040204" pitchFamily="34" charset="-120"/>
              </a:rPr>
              <a:t>)</a:t>
            </a:r>
          </a:p>
          <a:p>
            <a:pPr marL="342900" indent="-342900" algn="just">
              <a:lnSpc>
                <a:spcPct val="150000"/>
              </a:lnSpc>
              <a:buAutoNum type="arabicPeriod"/>
            </a:pPr>
            <a:r>
              <a:rPr lang="zh-TW" altLang="en-US" sz="1600" dirty="0">
                <a:solidFill>
                  <a:srgbClr val="000000"/>
                </a:solidFill>
                <a:ea typeface="微軟正黑體" panose="020B0604030504040204" pitchFamily="34" charset="-120"/>
              </a:rPr>
              <a:t>帶有</a:t>
            </a:r>
            <a:r>
              <a:rPr lang="en-US" altLang="zh-TW" sz="1600" dirty="0">
                <a:solidFill>
                  <a:srgbClr val="000000"/>
                </a:solidFill>
                <a:ea typeface="微軟正黑體" panose="020B0604030504040204" pitchFamily="34" charset="-120"/>
              </a:rPr>
              <a:t>60</a:t>
            </a:r>
            <a:r>
              <a:rPr lang="zh-TW" altLang="en-US" sz="1600" dirty="0">
                <a:solidFill>
                  <a:srgbClr val="000000"/>
                </a:solidFill>
                <a:ea typeface="微軟正黑體" panose="020B0604030504040204" pitchFamily="34" charset="-120"/>
              </a:rPr>
              <a:t>點止盈的動能策略 </a:t>
            </a:r>
            <a:r>
              <a:rPr lang="en-US" altLang="zh-TW" sz="1600" dirty="0">
                <a:solidFill>
                  <a:srgbClr val="000000"/>
                </a:solidFill>
                <a:ea typeface="微軟正黑體" panose="020B0604030504040204" pitchFamily="34" charset="-120"/>
              </a:rPr>
              <a:t>( MTM Stop-60 )</a:t>
            </a:r>
          </a:p>
          <a:p>
            <a:pPr marL="342900" indent="-342900" algn="just">
              <a:lnSpc>
                <a:spcPct val="150000"/>
              </a:lnSpc>
              <a:buAutoNum type="arabicPeriod"/>
            </a:pPr>
            <a:r>
              <a:rPr lang="zh-TW" altLang="en-US" sz="1600" b="0" i="0" dirty="0">
                <a:solidFill>
                  <a:srgbClr val="000000"/>
                </a:solidFill>
                <a:effectLst/>
                <a:ea typeface="微軟正黑體" panose="020B0604030504040204" pitchFamily="34" charset="-120"/>
              </a:rPr>
              <a:t>帶有</a:t>
            </a:r>
            <a:r>
              <a:rPr lang="en-US" altLang="zh-TW" sz="1600" b="0" i="0" dirty="0">
                <a:solidFill>
                  <a:srgbClr val="000000"/>
                </a:solidFill>
                <a:effectLst/>
                <a:ea typeface="微軟正黑體" panose="020B0604030504040204" pitchFamily="34" charset="-120"/>
              </a:rPr>
              <a:t>30</a:t>
            </a:r>
            <a:r>
              <a:rPr lang="zh-TW" altLang="en-US" sz="1600" b="0" i="0" dirty="0">
                <a:solidFill>
                  <a:srgbClr val="000000"/>
                </a:solidFill>
                <a:effectLst/>
                <a:ea typeface="微軟正黑體" panose="020B0604030504040204" pitchFamily="34" charset="-120"/>
              </a:rPr>
              <a:t>點止損和</a:t>
            </a:r>
            <a:r>
              <a:rPr lang="en-US" altLang="zh-TW" sz="1600" b="0" i="0" dirty="0">
                <a:solidFill>
                  <a:srgbClr val="000000"/>
                </a:solidFill>
                <a:effectLst/>
                <a:ea typeface="微軟正黑體" panose="020B0604030504040204" pitchFamily="34" charset="-120"/>
              </a:rPr>
              <a:t>60</a:t>
            </a:r>
            <a:r>
              <a:rPr lang="zh-TW" altLang="en-US" sz="1600" b="0" i="0" dirty="0">
                <a:solidFill>
                  <a:srgbClr val="000000"/>
                </a:solidFill>
                <a:effectLst/>
                <a:ea typeface="微軟正黑體" panose="020B0604030504040204" pitchFamily="34" charset="-120"/>
              </a:rPr>
              <a:t>點止盈的動能策略 </a:t>
            </a:r>
            <a:r>
              <a:rPr lang="en-US" altLang="zh-TW" sz="1600" dirty="0">
                <a:solidFill>
                  <a:srgbClr val="000000"/>
                </a:solidFill>
                <a:ea typeface="微軟正黑體" panose="020B0604030504040204" pitchFamily="34" charset="-120"/>
              </a:rPr>
              <a:t>( </a:t>
            </a:r>
            <a:r>
              <a:rPr lang="en-US" altLang="zh-TW" sz="1600" b="0" i="0" dirty="0">
                <a:solidFill>
                  <a:srgbClr val="000000"/>
                </a:solidFill>
                <a:effectLst/>
                <a:ea typeface="微軟正黑體" panose="020B0604030504040204" pitchFamily="34" charset="-120"/>
              </a:rPr>
              <a:t>MTM Stop-30, 60 </a:t>
            </a:r>
            <a:r>
              <a:rPr lang="en-US" altLang="zh-TW" sz="1600" dirty="0">
                <a:solidFill>
                  <a:srgbClr val="000000"/>
                </a:solidFill>
                <a:ea typeface="微軟正黑體" panose="020B0604030504040204" pitchFamily="34" charset="-120"/>
              </a:rPr>
              <a:t>)</a:t>
            </a:r>
            <a:endParaRPr lang="en-US" altLang="zh-TW" sz="1600" b="0" i="0" dirty="0">
              <a:solidFill>
                <a:srgbClr val="000000"/>
              </a:solidFill>
              <a:effectLst/>
              <a:ea typeface="微軟正黑體" panose="020B0604030504040204" pitchFamily="34" charset="-120"/>
            </a:endParaRPr>
          </a:p>
          <a:p>
            <a:pPr algn="just">
              <a:lnSpc>
                <a:spcPct val="150000"/>
              </a:lnSpc>
            </a:pPr>
            <a:endParaRPr lang="en-US" altLang="zh-TW" sz="600" b="0" i="0" dirty="0">
              <a:solidFill>
                <a:srgbClr val="000000"/>
              </a:solidFill>
              <a:effectLst/>
              <a:ea typeface="微軟正黑體" panose="020B0604030504040204" pitchFamily="34" charset="-120"/>
            </a:endParaRPr>
          </a:p>
          <a:p>
            <a:pPr algn="just">
              <a:lnSpc>
                <a:spcPct val="150000"/>
              </a:lnSpc>
            </a:pPr>
            <a:r>
              <a:rPr lang="en-US" altLang="zh-TW" sz="1600" b="0" i="0" dirty="0">
                <a:solidFill>
                  <a:srgbClr val="000000"/>
                </a:solidFill>
                <a:effectLst/>
                <a:ea typeface="微軟正黑體" panose="020B0604030504040204" pitchFamily="34" charset="-120"/>
              </a:rPr>
              <a:t>MTM Base</a:t>
            </a:r>
            <a:r>
              <a:rPr lang="zh-TW" altLang="en-US" sz="1600" b="0" i="0" dirty="0">
                <a:solidFill>
                  <a:srgbClr val="000000"/>
                </a:solidFill>
                <a:effectLst/>
                <a:ea typeface="微軟正黑體" panose="020B0604030504040204" pitchFamily="34" charset="-120"/>
              </a:rPr>
              <a:t>是動能策略的一種，是許多其他動能策略的原始形式。當股價在交易日內突破一定閾值價格時，我們會進行多頭（空頭）持倉，並在市場交易時間結束時平倉。動能策略的盈利能夠驗證市場的非效率性存在。值得注意的是，確定閾值的規則並不是我們驗證動能效應的關鍵點。我們可以選擇不同的點數，例如</a:t>
            </a:r>
            <a:r>
              <a:rPr lang="en-US" altLang="zh-TW" sz="1600" b="0" i="0" dirty="0">
                <a:solidFill>
                  <a:srgbClr val="000000"/>
                </a:solidFill>
                <a:effectLst/>
                <a:ea typeface="微軟正黑體" panose="020B0604030504040204" pitchFamily="34" charset="-120"/>
              </a:rPr>
              <a:t>30</a:t>
            </a:r>
            <a:r>
              <a:rPr lang="zh-TW" altLang="en-US" sz="1600" b="0" i="0" dirty="0">
                <a:solidFill>
                  <a:srgbClr val="000000"/>
                </a:solidFill>
                <a:effectLst/>
                <a:ea typeface="微軟正黑體" panose="020B0604030504040204" pitchFamily="34" charset="-120"/>
              </a:rPr>
              <a:t>點、</a:t>
            </a:r>
            <a:r>
              <a:rPr lang="en-US" altLang="zh-TW" sz="1600" b="0" i="0" dirty="0">
                <a:solidFill>
                  <a:srgbClr val="000000"/>
                </a:solidFill>
                <a:effectLst/>
                <a:ea typeface="微軟正黑體" panose="020B0604030504040204" pitchFamily="34" charset="-120"/>
              </a:rPr>
              <a:t>40</a:t>
            </a:r>
            <a:r>
              <a:rPr lang="zh-TW" altLang="en-US" sz="1600" b="0" i="0" dirty="0">
                <a:solidFill>
                  <a:srgbClr val="000000"/>
                </a:solidFill>
                <a:effectLst/>
                <a:ea typeface="微軟正黑體" panose="020B0604030504040204" pitchFamily="34" charset="-120"/>
              </a:rPr>
              <a:t>點、</a:t>
            </a:r>
            <a:r>
              <a:rPr lang="en-US" altLang="zh-TW" sz="1600" b="0" i="0" dirty="0">
                <a:solidFill>
                  <a:srgbClr val="000000"/>
                </a:solidFill>
                <a:effectLst/>
                <a:ea typeface="微軟正黑體" panose="020B0604030504040204" pitchFamily="34" charset="-120"/>
              </a:rPr>
              <a:t>50</a:t>
            </a:r>
            <a:r>
              <a:rPr lang="zh-TW" altLang="en-US" sz="1600" b="0" i="0" dirty="0">
                <a:solidFill>
                  <a:srgbClr val="000000"/>
                </a:solidFill>
                <a:effectLst/>
                <a:ea typeface="微軟正黑體" panose="020B0604030504040204" pitchFamily="34" charset="-120"/>
              </a:rPr>
              <a:t>點或其他更高的點數作為策略的閾值。</a:t>
            </a:r>
            <a:r>
              <a:rPr lang="zh-TW" altLang="en-US" sz="1600" b="0" i="0" dirty="0">
                <a:solidFill>
                  <a:srgbClr val="000000"/>
                </a:solidFill>
                <a:effectLst/>
                <a:highlight>
                  <a:srgbClr val="97EFD3"/>
                </a:highlight>
                <a:ea typeface="微軟正黑體" panose="020B0604030504040204" pitchFamily="34" charset="-120"/>
              </a:rPr>
              <a:t>有趣的觀察是，更高的閾值在策略中帶來更多的利潤，這表明無論選擇什麼閾值，都存在動能效應。</a:t>
            </a:r>
            <a:r>
              <a:rPr lang="zh-TW" altLang="en-US" sz="1600" b="0" i="0" dirty="0">
                <a:solidFill>
                  <a:srgbClr val="000000"/>
                </a:solidFill>
                <a:effectLst/>
                <a:ea typeface="微軟正黑體" panose="020B0604030504040204" pitchFamily="34" charset="-120"/>
              </a:rPr>
              <a:t>事實上，</a:t>
            </a:r>
            <a:r>
              <a:rPr lang="zh-TW" altLang="en-US" sz="1600" dirty="0">
                <a:solidFill>
                  <a:srgbClr val="000000"/>
                </a:solidFill>
                <a:ea typeface="微軟正黑體" panose="020B0604030504040204" pitchFamily="34" charset="-120"/>
              </a:rPr>
              <a:t>論</a:t>
            </a:r>
            <a:r>
              <a:rPr lang="zh-TW" altLang="en-US" sz="1600" b="0" i="0" dirty="0">
                <a:solidFill>
                  <a:srgbClr val="000000"/>
                </a:solidFill>
                <a:effectLst/>
                <a:ea typeface="微軟正黑體" panose="020B0604030504040204" pitchFamily="34" charset="-120"/>
              </a:rPr>
              <a:t>文中的策略是使用</a:t>
            </a:r>
            <a:r>
              <a:rPr lang="en-US" altLang="zh-TW" sz="1600" b="0" i="0" dirty="0">
                <a:solidFill>
                  <a:srgbClr val="000000"/>
                </a:solidFill>
                <a:effectLst/>
                <a:ea typeface="微軟正黑體" panose="020B0604030504040204" pitchFamily="34" charset="-120"/>
              </a:rPr>
              <a:t>0.3</a:t>
            </a:r>
            <a:r>
              <a:rPr lang="zh-TW" altLang="en-US" sz="1600" b="0" i="0" dirty="0">
                <a:solidFill>
                  <a:srgbClr val="000000"/>
                </a:solidFill>
                <a:effectLst/>
                <a:ea typeface="微軟正黑體" panose="020B0604030504040204" pitchFamily="34" charset="-120"/>
              </a:rPr>
              <a:t>的波動乘數作為閾值。波動性是前一個交易日的最高價和最低價之間的差值。</a:t>
            </a:r>
            <a:r>
              <a:rPr lang="zh-TW" altLang="en-US" sz="1600" b="0" i="0" dirty="0">
                <a:solidFill>
                  <a:srgbClr val="000000"/>
                </a:solidFill>
                <a:effectLst/>
                <a:highlight>
                  <a:srgbClr val="97EFD3"/>
                </a:highlight>
                <a:ea typeface="微軟正黑體" panose="020B0604030504040204" pitchFamily="34" charset="-120"/>
              </a:rPr>
              <a:t>止損機制可以改善策略的表現，因為它與動能效應相一致。另一方面，如果動能效應存在，止盈機制將不會對策略的表現改善有所貢獻。</a:t>
            </a:r>
            <a:endParaRPr lang="en-US" altLang="zh-TW" sz="1600" b="0" i="0" dirty="0">
              <a:solidFill>
                <a:srgbClr val="000000"/>
              </a:solidFill>
              <a:effectLst/>
              <a:highlight>
                <a:srgbClr val="97EFD3"/>
              </a:highlight>
              <a:ea typeface="微軟正黑體" panose="020B0604030504040204" pitchFamily="34" charset="-120"/>
            </a:endParaRPr>
          </a:p>
        </p:txBody>
      </p:sp>
    </p:spTree>
    <p:extLst>
      <p:ext uri="{BB962C8B-B14F-4D97-AF65-F5344CB8AC3E}">
        <p14:creationId xmlns:p14="http://schemas.microsoft.com/office/powerpoint/2010/main" val="2301060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實驗 </a:t>
            </a:r>
            <a:r>
              <a:rPr lang="en-US" altLang="zh-TW" sz="4000" dirty="0"/>
              <a:t>- </a:t>
            </a:r>
            <a:r>
              <a:rPr lang="zh-TW" altLang="en-US" sz="4000" dirty="0"/>
              <a:t>解釋</a:t>
            </a:r>
          </a:p>
        </p:txBody>
      </p:sp>
      <p:grpSp>
        <p:nvGrpSpPr>
          <p:cNvPr id="15" name="群組 14">
            <a:extLst>
              <a:ext uri="{FF2B5EF4-FFF2-40B4-BE49-F238E27FC236}">
                <a16:creationId xmlns:a16="http://schemas.microsoft.com/office/drawing/2014/main" id="{01AB5CCB-F0E3-3120-FB71-5CFA9D6B3361}"/>
              </a:ext>
            </a:extLst>
          </p:cNvPr>
          <p:cNvGrpSpPr/>
          <p:nvPr/>
        </p:nvGrpSpPr>
        <p:grpSpPr>
          <a:xfrm>
            <a:off x="628339" y="1166195"/>
            <a:ext cx="5718319" cy="5210337"/>
            <a:chOff x="628339" y="1316984"/>
            <a:chExt cx="5718319" cy="5210337"/>
          </a:xfrm>
        </p:grpSpPr>
        <p:sp>
          <p:nvSpPr>
            <p:cNvPr id="3" name="文字方塊 2">
              <a:extLst>
                <a:ext uri="{FF2B5EF4-FFF2-40B4-BE49-F238E27FC236}">
                  <a16:creationId xmlns:a16="http://schemas.microsoft.com/office/drawing/2014/main" id="{94A15BA7-588F-F214-9E20-BF07CBD90C7C}"/>
                </a:ext>
              </a:extLst>
            </p:cNvPr>
            <p:cNvSpPr txBox="1"/>
            <p:nvPr/>
          </p:nvSpPr>
          <p:spPr>
            <a:xfrm>
              <a:off x="628339" y="1316984"/>
              <a:ext cx="5718319" cy="5210337"/>
            </a:xfrm>
            <a:prstGeom prst="rect">
              <a:avLst/>
            </a:prstGeom>
            <a:noFill/>
          </p:spPr>
          <p:txBody>
            <a:bodyPr wrap="square" rtlCol="0">
              <a:spAutoFit/>
            </a:bodyPr>
            <a:lstStyle/>
            <a:p>
              <a:pPr algn="just">
                <a:lnSpc>
                  <a:spcPct val="150000"/>
                </a:lnSpc>
              </a:pPr>
              <a:r>
                <a:rPr lang="zh-TW" altLang="en-US" sz="1600" b="0" i="0" dirty="0">
                  <a:solidFill>
                    <a:srgbClr val="000000"/>
                  </a:solidFill>
                  <a:effectLst/>
                  <a:ea typeface="微軟正黑體" panose="020B0604030504040204" pitchFamily="34" charset="-120"/>
                </a:rPr>
                <a:t>首先需要先知道一些名詞縮寫及顏色代表的意思，才能讀懂表格及圖表的內容</a:t>
              </a:r>
              <a:endParaRPr lang="en-US" altLang="zh-TW" sz="1600" b="0" i="0" dirty="0">
                <a:solidFill>
                  <a:srgbClr val="000000"/>
                </a:solidFill>
                <a:effectLst/>
                <a:ea typeface="微軟正黑體" panose="020B0604030504040204" pitchFamily="34" charset="-120"/>
              </a:endParaRPr>
            </a:p>
            <a:p>
              <a:pPr algn="just">
                <a:lnSpc>
                  <a:spcPct val="150000"/>
                </a:lnSpc>
              </a:pPr>
              <a:endParaRPr lang="en-US" altLang="zh-TW" sz="800" b="0" i="0" dirty="0">
                <a:solidFill>
                  <a:srgbClr val="000000"/>
                </a:solidFill>
                <a:effectLst/>
                <a:ea typeface="微軟正黑體" panose="020B0604030504040204" pitchFamily="34" charset="-120"/>
              </a:endParaRPr>
            </a:p>
            <a:p>
              <a:pPr algn="just">
                <a:lnSpc>
                  <a:spcPct val="150000"/>
                </a:lnSpc>
              </a:pPr>
              <a:r>
                <a:rPr lang="en-US" altLang="zh-TW" sz="1600" b="0" i="0" dirty="0">
                  <a:solidFill>
                    <a:srgbClr val="000000"/>
                  </a:solidFill>
                  <a:effectLst/>
                  <a:ea typeface="微軟正黑體" panose="020B0604030504040204" pitchFamily="34" charset="-120"/>
                </a:rPr>
                <a:t>TP = Total profit (</a:t>
              </a:r>
              <a:r>
                <a:rPr lang="zh-TW" altLang="en-US" sz="1600" b="0" i="0" dirty="0">
                  <a:solidFill>
                    <a:srgbClr val="000000"/>
                  </a:solidFill>
                  <a:effectLst/>
                  <a:ea typeface="微軟正黑體" panose="020B0604030504040204" pitchFamily="34" charset="-120"/>
                </a:rPr>
                <a:t>總收益</a:t>
              </a:r>
              <a:r>
                <a:rPr lang="en-US" altLang="zh-TW" sz="1600" b="0" i="0" dirty="0">
                  <a:solidFill>
                    <a:srgbClr val="000000"/>
                  </a:solidFill>
                  <a:effectLst/>
                  <a:ea typeface="微軟正黑體" panose="020B0604030504040204" pitchFamily="34" charset="-120"/>
                </a:rPr>
                <a:t>)</a:t>
              </a:r>
            </a:p>
            <a:p>
              <a:pPr algn="just">
                <a:lnSpc>
                  <a:spcPct val="150000"/>
                </a:lnSpc>
              </a:pPr>
              <a:r>
                <a:rPr lang="en-US" altLang="zh-TW" sz="1600" b="0" i="0" dirty="0">
                  <a:solidFill>
                    <a:srgbClr val="000000"/>
                  </a:solidFill>
                  <a:effectLst/>
                  <a:ea typeface="微軟正黑體" panose="020B0604030504040204" pitchFamily="34" charset="-120"/>
                </a:rPr>
                <a:t># = Total trading number (</a:t>
              </a:r>
              <a:r>
                <a:rPr lang="zh-TW" altLang="en-US" sz="1600" b="0" i="0" dirty="0">
                  <a:solidFill>
                    <a:srgbClr val="000000"/>
                  </a:solidFill>
                  <a:effectLst/>
                  <a:ea typeface="微軟正黑體" panose="020B0604030504040204" pitchFamily="34" charset="-120"/>
                </a:rPr>
                <a:t>總交易次數</a:t>
              </a:r>
              <a:r>
                <a:rPr lang="en-US" altLang="zh-TW" sz="1600" b="0" i="0" dirty="0">
                  <a:solidFill>
                    <a:srgbClr val="000000"/>
                  </a:solidFill>
                  <a:effectLst/>
                  <a:ea typeface="微軟正黑體" panose="020B0604030504040204" pitchFamily="34" charset="-120"/>
                </a:rPr>
                <a:t>)</a:t>
              </a:r>
            </a:p>
            <a:p>
              <a:pPr algn="just">
                <a:lnSpc>
                  <a:spcPct val="150000"/>
                </a:lnSpc>
              </a:pPr>
              <a:r>
                <a:rPr lang="en-US" altLang="zh-TW" sz="1600" b="0" i="0" dirty="0">
                  <a:solidFill>
                    <a:srgbClr val="000000"/>
                  </a:solidFill>
                  <a:effectLst/>
                  <a:ea typeface="微軟正黑體" panose="020B0604030504040204" pitchFamily="34" charset="-120"/>
                </a:rPr>
                <a:t>PP = The average profit per trading (</a:t>
              </a:r>
              <a:r>
                <a:rPr lang="zh-TW" altLang="en-US" sz="1600" b="0" i="0" dirty="0">
                  <a:solidFill>
                    <a:srgbClr val="000000"/>
                  </a:solidFill>
                  <a:effectLst/>
                  <a:ea typeface="微軟正黑體" panose="020B0604030504040204" pitchFamily="34" charset="-120"/>
                </a:rPr>
                <a:t>每筆交易的平均利潤</a:t>
              </a:r>
              <a:r>
                <a:rPr lang="en-US" altLang="zh-TW" sz="1600" b="0" i="0" dirty="0">
                  <a:solidFill>
                    <a:srgbClr val="000000"/>
                  </a:solidFill>
                  <a:effectLst/>
                  <a:ea typeface="微軟正黑體" panose="020B0604030504040204" pitchFamily="34" charset="-120"/>
                </a:rPr>
                <a:t>)</a:t>
              </a:r>
            </a:p>
            <a:p>
              <a:pPr algn="just">
                <a:lnSpc>
                  <a:spcPct val="150000"/>
                </a:lnSpc>
              </a:pPr>
              <a:r>
                <a:rPr lang="en-US" altLang="zh-TW" sz="1600" b="0" i="0" dirty="0">
                  <a:solidFill>
                    <a:srgbClr val="000000"/>
                  </a:solidFill>
                  <a:effectLst/>
                  <a:ea typeface="微軟正黑體" panose="020B0604030504040204" pitchFamily="34" charset="-120"/>
                </a:rPr>
                <a:t>#W = The number of  winning (</a:t>
              </a:r>
              <a:r>
                <a:rPr lang="zh-TW" altLang="en-US" sz="1600" b="0" i="0" dirty="0">
                  <a:solidFill>
                    <a:srgbClr val="000000"/>
                  </a:solidFill>
                  <a:effectLst/>
                  <a:ea typeface="微軟正黑體" panose="020B0604030504040204" pitchFamily="34" charset="-120"/>
                </a:rPr>
                <a:t>贏的次數</a:t>
              </a:r>
              <a:r>
                <a:rPr lang="en-US" altLang="zh-TW" sz="1600" b="0" i="0" dirty="0">
                  <a:solidFill>
                    <a:srgbClr val="000000"/>
                  </a:solidFill>
                  <a:effectLst/>
                  <a:ea typeface="微軟正黑體" panose="020B0604030504040204" pitchFamily="34" charset="-120"/>
                </a:rPr>
                <a:t>)</a:t>
              </a:r>
            </a:p>
            <a:p>
              <a:pPr algn="just">
                <a:lnSpc>
                  <a:spcPct val="150000"/>
                </a:lnSpc>
              </a:pPr>
              <a:r>
                <a:rPr lang="en-US" altLang="zh-TW" sz="1600" b="0" i="0" dirty="0">
                  <a:solidFill>
                    <a:srgbClr val="000000"/>
                  </a:solidFill>
                  <a:effectLst/>
                  <a:ea typeface="微軟正黑體" panose="020B0604030504040204" pitchFamily="34" charset="-120"/>
                </a:rPr>
                <a:t>WR = Win rate (</a:t>
              </a:r>
              <a:r>
                <a:rPr lang="zh-TW" altLang="en-US" sz="1600" b="0" i="0" dirty="0">
                  <a:solidFill>
                    <a:srgbClr val="000000"/>
                  </a:solidFill>
                  <a:effectLst/>
                  <a:ea typeface="微軟正黑體" panose="020B0604030504040204" pitchFamily="34" charset="-120"/>
                </a:rPr>
                <a:t>勝率</a:t>
              </a:r>
              <a:r>
                <a:rPr lang="en-US" altLang="zh-TW" sz="1600" b="0" i="0" dirty="0">
                  <a:solidFill>
                    <a:srgbClr val="000000"/>
                  </a:solidFill>
                  <a:effectLst/>
                  <a:ea typeface="微軟正黑體" panose="020B0604030504040204" pitchFamily="34" charset="-120"/>
                </a:rPr>
                <a:t>)</a:t>
              </a:r>
            </a:p>
            <a:p>
              <a:pPr algn="just">
                <a:lnSpc>
                  <a:spcPct val="150000"/>
                </a:lnSpc>
              </a:pPr>
              <a:r>
                <a:rPr lang="en-US" altLang="zh-TW" sz="1600" b="0" i="0" dirty="0">
                  <a:solidFill>
                    <a:srgbClr val="000000"/>
                  </a:solidFill>
                  <a:effectLst/>
                  <a:ea typeface="微軟正黑體" panose="020B0604030504040204" pitchFamily="34" charset="-120"/>
                </a:rPr>
                <a:t>+P = The positive profit in average (</a:t>
              </a:r>
              <a:r>
                <a:rPr lang="zh-TW" altLang="en-US" sz="1600" b="0" i="0" dirty="0">
                  <a:solidFill>
                    <a:srgbClr val="000000"/>
                  </a:solidFill>
                  <a:effectLst/>
                  <a:ea typeface="微軟正黑體" panose="020B0604030504040204" pitchFamily="34" charset="-120"/>
                </a:rPr>
                <a:t>平均正收益</a:t>
              </a:r>
              <a:r>
                <a:rPr lang="en-US" altLang="zh-TW" sz="1600" b="0" i="0" dirty="0">
                  <a:solidFill>
                    <a:srgbClr val="000000"/>
                  </a:solidFill>
                  <a:effectLst/>
                  <a:ea typeface="微軟正黑體" panose="020B0604030504040204" pitchFamily="34" charset="-120"/>
                </a:rPr>
                <a:t>)</a:t>
              </a:r>
            </a:p>
            <a:p>
              <a:pPr algn="just">
                <a:lnSpc>
                  <a:spcPct val="150000"/>
                </a:lnSpc>
              </a:pPr>
              <a:r>
                <a:rPr lang="en-US" altLang="zh-TW" sz="1600" b="0" i="0" dirty="0">
                  <a:solidFill>
                    <a:srgbClr val="000000"/>
                  </a:solidFill>
                  <a:effectLst/>
                  <a:ea typeface="微軟正黑體" panose="020B0604030504040204" pitchFamily="34" charset="-120"/>
                </a:rPr>
                <a:t>-P = The negative profit in average (</a:t>
              </a:r>
              <a:r>
                <a:rPr lang="zh-TW" altLang="en-US" sz="1600" b="0" i="0" dirty="0">
                  <a:solidFill>
                    <a:srgbClr val="000000"/>
                  </a:solidFill>
                  <a:effectLst/>
                  <a:ea typeface="微軟正黑體" panose="020B0604030504040204" pitchFamily="34" charset="-120"/>
                </a:rPr>
                <a:t>平均負收益</a:t>
              </a:r>
              <a:r>
                <a:rPr lang="en-US" altLang="zh-TW" sz="1600" b="0" i="0" dirty="0">
                  <a:solidFill>
                    <a:srgbClr val="000000"/>
                  </a:solidFill>
                  <a:effectLst/>
                  <a:ea typeface="微軟正黑體" panose="020B0604030504040204" pitchFamily="34" charset="-120"/>
                </a:rPr>
                <a:t>)</a:t>
              </a:r>
            </a:p>
            <a:p>
              <a:pPr algn="just">
                <a:lnSpc>
                  <a:spcPct val="150000"/>
                </a:lnSpc>
              </a:pPr>
              <a:r>
                <a:rPr lang="en-US" altLang="zh-TW" sz="1600" b="0" i="0" dirty="0">
                  <a:solidFill>
                    <a:srgbClr val="000000"/>
                  </a:solidFill>
                  <a:effectLst/>
                  <a:ea typeface="微軟正黑體" panose="020B0604030504040204" pitchFamily="34" charset="-120"/>
                </a:rPr>
                <a:t>MDD = Maximum drawdown (</a:t>
              </a:r>
              <a:r>
                <a:rPr lang="zh-TW" altLang="en-US" sz="1600" b="0" i="0" dirty="0">
                  <a:solidFill>
                    <a:srgbClr val="000000"/>
                  </a:solidFill>
                  <a:effectLst/>
                  <a:ea typeface="微軟正黑體" panose="020B0604030504040204" pitchFamily="34" charset="-120"/>
                </a:rPr>
                <a:t>最大回撤</a:t>
              </a:r>
              <a:r>
                <a:rPr lang="en-US" altLang="zh-TW" sz="1600" b="0" i="0" dirty="0">
                  <a:solidFill>
                    <a:srgbClr val="000000"/>
                  </a:solidFill>
                  <a:effectLst/>
                  <a:ea typeface="微軟正黑體" panose="020B0604030504040204" pitchFamily="34" charset="-120"/>
                </a:rPr>
                <a:t>)</a:t>
              </a:r>
            </a:p>
            <a:p>
              <a:pPr algn="just">
                <a:lnSpc>
                  <a:spcPct val="150000"/>
                </a:lnSpc>
              </a:pPr>
              <a:endParaRPr lang="en-US" altLang="zh-TW" sz="800" dirty="0">
                <a:solidFill>
                  <a:srgbClr val="000000"/>
                </a:solidFill>
                <a:ea typeface="微軟正黑體" panose="020B0604030504040204" pitchFamily="34" charset="-120"/>
              </a:endParaRPr>
            </a:p>
            <a:p>
              <a:pPr algn="just">
                <a:lnSpc>
                  <a:spcPct val="150000"/>
                </a:lnSpc>
              </a:pPr>
              <a:r>
                <a:rPr lang="zh-TW" altLang="en-US" sz="1200" dirty="0">
                  <a:solidFill>
                    <a:srgbClr val="FF0000"/>
                  </a:solidFill>
                  <a:ea typeface="微軟正黑體" panose="020B0604030504040204" pitchFamily="34" charset="-120"/>
                </a:rPr>
                <a:t>    紅色線 </a:t>
              </a:r>
              <a:r>
                <a:rPr lang="en-US" altLang="zh-TW" sz="1200" dirty="0">
                  <a:solidFill>
                    <a:srgbClr val="FF0000"/>
                  </a:solidFill>
                  <a:ea typeface="微軟正黑體" panose="020B0604030504040204" pitchFamily="34" charset="-120"/>
                </a:rPr>
                <a:t>=</a:t>
              </a:r>
              <a:r>
                <a:rPr lang="zh-TW" altLang="en-US" sz="1200" dirty="0">
                  <a:solidFill>
                    <a:srgbClr val="FF0000"/>
                  </a:solidFill>
                  <a:ea typeface="微軟正黑體" panose="020B0604030504040204" pitchFamily="34" charset="-120"/>
                </a:rPr>
                <a:t> 市場價格</a:t>
              </a:r>
              <a:endParaRPr lang="en-US" altLang="zh-TW" sz="1200" dirty="0">
                <a:solidFill>
                  <a:srgbClr val="FF0000"/>
                </a:solidFill>
                <a:ea typeface="微軟正黑體" panose="020B0604030504040204" pitchFamily="34" charset="-120"/>
              </a:endParaRPr>
            </a:p>
            <a:p>
              <a:pPr algn="just">
                <a:lnSpc>
                  <a:spcPct val="150000"/>
                </a:lnSpc>
              </a:pPr>
              <a:r>
                <a:rPr lang="en-US" altLang="zh-TW" sz="1200" dirty="0">
                  <a:solidFill>
                    <a:srgbClr val="FF0000"/>
                  </a:solidFill>
                  <a:ea typeface="微軟正黑體" panose="020B0604030504040204" pitchFamily="34" charset="-120"/>
                </a:rPr>
                <a:t>   </a:t>
              </a:r>
              <a:r>
                <a:rPr lang="zh-TW" altLang="en-US" sz="1200" dirty="0">
                  <a:solidFill>
                    <a:srgbClr val="FF0000"/>
                  </a:solidFill>
                  <a:ea typeface="微軟正黑體" panose="020B0604030504040204" pitchFamily="34" charset="-120"/>
                </a:rPr>
                <a:t> 紅色區域 </a:t>
              </a:r>
              <a:r>
                <a:rPr lang="en-US" altLang="zh-TW" sz="1200" dirty="0">
                  <a:solidFill>
                    <a:srgbClr val="FF0000"/>
                  </a:solidFill>
                  <a:ea typeface="微軟正黑體" panose="020B0604030504040204" pitchFamily="34" charset="-120"/>
                </a:rPr>
                <a:t>=</a:t>
              </a:r>
              <a:r>
                <a:rPr lang="zh-TW" altLang="en-US" sz="1200" dirty="0">
                  <a:solidFill>
                    <a:srgbClr val="FF0000"/>
                  </a:solidFill>
                  <a:ea typeface="微軟正黑體" panose="020B0604030504040204" pitchFamily="34" charset="-120"/>
                </a:rPr>
                <a:t> 累積盈利</a:t>
              </a:r>
              <a:endParaRPr lang="en-US" altLang="zh-TW" sz="1400" dirty="0">
                <a:solidFill>
                  <a:srgbClr val="FF0000"/>
                </a:solidFill>
                <a:ea typeface="微軟正黑體" panose="020B0604030504040204" pitchFamily="34" charset="-120"/>
              </a:endParaRPr>
            </a:p>
            <a:p>
              <a:pPr algn="just">
                <a:lnSpc>
                  <a:spcPct val="150000"/>
                </a:lnSpc>
              </a:pPr>
              <a:r>
                <a:rPr lang="en-US" altLang="zh-TW" sz="1200" dirty="0">
                  <a:solidFill>
                    <a:srgbClr val="00B050"/>
                  </a:solidFill>
                  <a:ea typeface="微軟正黑體" panose="020B0604030504040204" pitchFamily="34" charset="-120"/>
                </a:rPr>
                <a:t>    </a:t>
              </a:r>
              <a:r>
                <a:rPr lang="zh-TW" altLang="en-US" sz="1200" dirty="0">
                  <a:solidFill>
                    <a:srgbClr val="00B050"/>
                  </a:solidFill>
                  <a:ea typeface="微軟正黑體" panose="020B0604030504040204" pitchFamily="34" charset="-120"/>
                </a:rPr>
                <a:t>綠色區域 </a:t>
              </a:r>
              <a:r>
                <a:rPr lang="en-US" altLang="zh-TW" sz="1200" dirty="0">
                  <a:solidFill>
                    <a:srgbClr val="00B050"/>
                  </a:solidFill>
                  <a:ea typeface="微軟正黑體" panose="020B0604030504040204" pitchFamily="34" charset="-120"/>
                </a:rPr>
                <a:t>=</a:t>
              </a:r>
              <a:r>
                <a:rPr lang="zh-TW" altLang="en-US" sz="1200" dirty="0">
                  <a:solidFill>
                    <a:srgbClr val="00B050"/>
                  </a:solidFill>
                  <a:ea typeface="微軟正黑體" panose="020B0604030504040204" pitchFamily="34" charset="-120"/>
                </a:rPr>
                <a:t> 累積回撤</a:t>
              </a:r>
              <a:endParaRPr lang="en-US" altLang="zh-TW" sz="1200" dirty="0">
                <a:solidFill>
                  <a:srgbClr val="00B050"/>
                </a:solidFill>
                <a:ea typeface="微軟正黑體" panose="020B0604030504040204" pitchFamily="34" charset="-120"/>
              </a:endParaRPr>
            </a:p>
            <a:p>
              <a:pPr algn="just">
                <a:lnSpc>
                  <a:spcPct val="150000"/>
                </a:lnSpc>
              </a:pPr>
              <a:r>
                <a:rPr lang="zh-TW" altLang="en-US" sz="1200" dirty="0">
                  <a:solidFill>
                    <a:srgbClr val="00B050"/>
                  </a:solidFill>
                  <a:ea typeface="微軟正黑體" panose="020B0604030504040204" pitchFamily="34" charset="-120"/>
                </a:rPr>
                <a:t>    </a:t>
              </a:r>
              <a:r>
                <a:rPr lang="zh-TW" altLang="en-US" sz="1200" dirty="0">
                  <a:solidFill>
                    <a:srgbClr val="7030A0"/>
                  </a:solidFill>
                  <a:ea typeface="微軟正黑體" panose="020B0604030504040204" pitchFamily="34" charset="-120"/>
                </a:rPr>
                <a:t>紫色</a:t>
              </a:r>
              <a:r>
                <a:rPr lang="en-US" altLang="zh-TW" sz="1200" dirty="0">
                  <a:solidFill>
                    <a:srgbClr val="7030A0"/>
                  </a:solidFill>
                  <a:ea typeface="微軟正黑體" panose="020B0604030504040204" pitchFamily="34" charset="-120"/>
                </a:rPr>
                <a:t>x</a:t>
              </a:r>
              <a:r>
                <a:rPr lang="zh-TW" altLang="en-US" sz="1200" dirty="0">
                  <a:solidFill>
                    <a:srgbClr val="7030A0"/>
                  </a:solidFill>
                  <a:ea typeface="微軟正黑體" panose="020B0604030504040204" pitchFamily="34" charset="-120"/>
                </a:rPr>
                <a:t> </a:t>
              </a:r>
              <a:r>
                <a:rPr lang="en-US" altLang="zh-TW" sz="1200" dirty="0">
                  <a:solidFill>
                    <a:srgbClr val="7030A0"/>
                  </a:solidFill>
                  <a:ea typeface="微軟正黑體" panose="020B0604030504040204" pitchFamily="34" charset="-120"/>
                </a:rPr>
                <a:t>=</a:t>
              </a:r>
              <a:r>
                <a:rPr lang="zh-TW" altLang="en-US" sz="1200" dirty="0">
                  <a:solidFill>
                    <a:srgbClr val="7030A0"/>
                  </a:solidFill>
                  <a:ea typeface="微軟正黑體" panose="020B0604030504040204" pitchFamily="34" charset="-120"/>
                </a:rPr>
                <a:t> 最大累積盈利的時間點</a:t>
              </a:r>
              <a:endParaRPr lang="en-US" altLang="zh-TW" sz="1100" dirty="0">
                <a:solidFill>
                  <a:srgbClr val="7030A0"/>
                </a:solidFill>
                <a:ea typeface="微軟正黑體" panose="020B0604030504040204" pitchFamily="34" charset="-120"/>
              </a:endParaRPr>
            </a:p>
          </p:txBody>
        </p:sp>
        <p:pic>
          <p:nvPicPr>
            <p:cNvPr id="11" name="圖形 10" descr="哈維球 100% 以實心填滿">
              <a:extLst>
                <a:ext uri="{FF2B5EF4-FFF2-40B4-BE49-F238E27FC236}">
                  <a16:creationId xmlns:a16="http://schemas.microsoft.com/office/drawing/2014/main" id="{1C8F5A8D-DCDD-9EBA-9A6B-ECBEDEF0B2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23579" y="5469016"/>
              <a:ext cx="144000" cy="144000"/>
            </a:xfrm>
            <a:prstGeom prst="rect">
              <a:avLst/>
            </a:prstGeom>
          </p:spPr>
        </p:pic>
        <p:pic>
          <p:nvPicPr>
            <p:cNvPr id="12" name="圖形 11" descr="哈維球 100% 以實心填滿">
              <a:extLst>
                <a:ext uri="{FF2B5EF4-FFF2-40B4-BE49-F238E27FC236}">
                  <a16:creationId xmlns:a16="http://schemas.microsoft.com/office/drawing/2014/main" id="{A75D110C-93C1-A4F7-F951-55045DA19F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23579" y="5747056"/>
              <a:ext cx="144000" cy="144000"/>
            </a:xfrm>
            <a:prstGeom prst="rect">
              <a:avLst/>
            </a:prstGeom>
          </p:spPr>
        </p:pic>
        <p:pic>
          <p:nvPicPr>
            <p:cNvPr id="13" name="圖形 12" descr="哈維球 100% 以實心填滿">
              <a:extLst>
                <a:ext uri="{FF2B5EF4-FFF2-40B4-BE49-F238E27FC236}">
                  <a16:creationId xmlns:a16="http://schemas.microsoft.com/office/drawing/2014/main" id="{217D0AC3-EC02-18A5-F4D4-C89772A0D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25074" y="6025097"/>
              <a:ext cx="144000" cy="144000"/>
            </a:xfrm>
            <a:prstGeom prst="rect">
              <a:avLst/>
            </a:prstGeom>
          </p:spPr>
        </p:pic>
        <p:pic>
          <p:nvPicPr>
            <p:cNvPr id="14" name="圖形 13" descr="哈維球 100% 以實心填滿">
              <a:extLst>
                <a:ext uri="{FF2B5EF4-FFF2-40B4-BE49-F238E27FC236}">
                  <a16:creationId xmlns:a16="http://schemas.microsoft.com/office/drawing/2014/main" id="{FDB2058D-29AD-B47D-7B2B-54478C31A6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725074" y="6303137"/>
              <a:ext cx="144000" cy="144000"/>
            </a:xfrm>
            <a:prstGeom prst="rect">
              <a:avLst/>
            </a:prstGeom>
          </p:spPr>
        </p:pic>
      </p:grpSp>
      <p:grpSp>
        <p:nvGrpSpPr>
          <p:cNvPr id="20" name="群組 19">
            <a:extLst>
              <a:ext uri="{FF2B5EF4-FFF2-40B4-BE49-F238E27FC236}">
                <a16:creationId xmlns:a16="http://schemas.microsoft.com/office/drawing/2014/main" id="{B4661AEC-8B5C-2483-E8DB-306864232B7A}"/>
              </a:ext>
            </a:extLst>
          </p:cNvPr>
          <p:cNvGrpSpPr/>
          <p:nvPr/>
        </p:nvGrpSpPr>
        <p:grpSpPr>
          <a:xfrm>
            <a:off x="6575435" y="523565"/>
            <a:ext cx="5103300" cy="5804430"/>
            <a:chOff x="6575435" y="523565"/>
            <a:chExt cx="5103300" cy="5804430"/>
          </a:xfrm>
        </p:grpSpPr>
        <p:grpSp>
          <p:nvGrpSpPr>
            <p:cNvPr id="8" name="群組 7">
              <a:extLst>
                <a:ext uri="{FF2B5EF4-FFF2-40B4-BE49-F238E27FC236}">
                  <a16:creationId xmlns:a16="http://schemas.microsoft.com/office/drawing/2014/main" id="{5FA6A70C-1B80-204C-9A91-601346BEF5CB}"/>
                </a:ext>
              </a:extLst>
            </p:cNvPr>
            <p:cNvGrpSpPr/>
            <p:nvPr/>
          </p:nvGrpSpPr>
          <p:grpSpPr>
            <a:xfrm>
              <a:off x="6575435" y="847800"/>
              <a:ext cx="5103300" cy="5480195"/>
              <a:chOff x="6586693" y="752043"/>
              <a:chExt cx="5103300" cy="5480195"/>
            </a:xfrm>
          </p:grpSpPr>
          <p:pic>
            <p:nvPicPr>
              <p:cNvPr id="5" name="圖片 4">
                <a:extLst>
                  <a:ext uri="{FF2B5EF4-FFF2-40B4-BE49-F238E27FC236}">
                    <a16:creationId xmlns:a16="http://schemas.microsoft.com/office/drawing/2014/main" id="{A4D6542C-69C3-6C62-6EB1-9A964B2E183E}"/>
                  </a:ext>
                </a:extLst>
              </p:cNvPr>
              <p:cNvPicPr>
                <a:picLocks noChangeAspect="1"/>
              </p:cNvPicPr>
              <p:nvPr/>
            </p:nvPicPr>
            <p:blipFill>
              <a:blip r:embed="rId8"/>
              <a:stretch>
                <a:fillRect/>
              </a:stretch>
            </p:blipFill>
            <p:spPr>
              <a:xfrm>
                <a:off x="6586694" y="752043"/>
                <a:ext cx="5103299" cy="4145537"/>
              </a:xfrm>
              <a:prstGeom prst="rect">
                <a:avLst/>
              </a:prstGeom>
            </p:spPr>
          </p:pic>
          <p:pic>
            <p:nvPicPr>
              <p:cNvPr id="7" name="圖片 6">
                <a:extLst>
                  <a:ext uri="{FF2B5EF4-FFF2-40B4-BE49-F238E27FC236}">
                    <a16:creationId xmlns:a16="http://schemas.microsoft.com/office/drawing/2014/main" id="{E695C405-B0BC-FE41-C140-9B5BF25BE592}"/>
                  </a:ext>
                </a:extLst>
              </p:cNvPr>
              <p:cNvPicPr>
                <a:picLocks noChangeAspect="1"/>
              </p:cNvPicPr>
              <p:nvPr/>
            </p:nvPicPr>
            <p:blipFill>
              <a:blip r:embed="rId9"/>
              <a:stretch>
                <a:fillRect/>
              </a:stretch>
            </p:blipFill>
            <p:spPr>
              <a:xfrm>
                <a:off x="6586693" y="4863626"/>
                <a:ext cx="5103299" cy="1368612"/>
              </a:xfrm>
              <a:prstGeom prst="rect">
                <a:avLst/>
              </a:prstGeom>
            </p:spPr>
          </p:pic>
        </p:grpSp>
        <p:grpSp>
          <p:nvGrpSpPr>
            <p:cNvPr id="17" name="群組 16">
              <a:extLst>
                <a:ext uri="{FF2B5EF4-FFF2-40B4-BE49-F238E27FC236}">
                  <a16:creationId xmlns:a16="http://schemas.microsoft.com/office/drawing/2014/main" id="{83372885-BC73-36EF-FC14-02DCD2C48C9D}"/>
                </a:ext>
              </a:extLst>
            </p:cNvPr>
            <p:cNvGrpSpPr/>
            <p:nvPr/>
          </p:nvGrpSpPr>
          <p:grpSpPr>
            <a:xfrm>
              <a:off x="8595091" y="523565"/>
              <a:ext cx="1062440" cy="276999"/>
              <a:chOff x="5922665" y="2390253"/>
              <a:chExt cx="1062440" cy="276999"/>
            </a:xfrm>
          </p:grpSpPr>
          <p:pic>
            <p:nvPicPr>
              <p:cNvPr id="18" name="圖形 17" descr="播放 以實心填滿">
                <a:extLst>
                  <a:ext uri="{FF2B5EF4-FFF2-40B4-BE49-F238E27FC236}">
                    <a16:creationId xmlns:a16="http://schemas.microsoft.com/office/drawing/2014/main" id="{E4429FE0-4637-FC46-150C-260ED2A586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5922665" y="2437489"/>
                <a:ext cx="173335" cy="173335"/>
              </a:xfrm>
              <a:prstGeom prst="rect">
                <a:avLst/>
              </a:prstGeom>
            </p:spPr>
          </p:pic>
          <p:sp>
            <p:nvSpPr>
              <p:cNvPr id="19" name="文字方塊 18">
                <a:extLst>
                  <a:ext uri="{FF2B5EF4-FFF2-40B4-BE49-F238E27FC236}">
                    <a16:creationId xmlns:a16="http://schemas.microsoft.com/office/drawing/2014/main" id="{12F40BCB-0A7E-F78D-FE12-B6EEA6AA1AF7}"/>
                  </a:ext>
                </a:extLst>
              </p:cNvPr>
              <p:cNvSpPr txBox="1"/>
              <p:nvPr/>
            </p:nvSpPr>
            <p:spPr>
              <a:xfrm>
                <a:off x="6066264" y="2390253"/>
                <a:ext cx="918841" cy="276999"/>
              </a:xfrm>
              <a:prstGeom prst="rect">
                <a:avLst/>
              </a:prstGeom>
              <a:noFill/>
            </p:spPr>
            <p:txBody>
              <a:bodyPr wrap="none" rtlCol="0">
                <a:spAutoFit/>
              </a:bodyPr>
              <a:lstStyle/>
              <a:p>
                <a:r>
                  <a:rPr lang="en-US" altLang="zh-TW" sz="1200" b="1" dirty="0"/>
                  <a:t>MTM</a:t>
                </a:r>
                <a:r>
                  <a:rPr lang="zh-TW" altLang="en-US" sz="1200" b="1" dirty="0"/>
                  <a:t> </a:t>
                </a:r>
                <a:r>
                  <a:rPr lang="en-US" altLang="zh-TW" sz="1200" b="1" dirty="0"/>
                  <a:t>Base</a:t>
                </a:r>
                <a:endParaRPr lang="zh-TW" altLang="en-US" sz="1200" b="1" dirty="0"/>
              </a:p>
            </p:txBody>
          </p:sp>
        </p:grpSp>
      </p:grpSp>
    </p:spTree>
    <p:extLst>
      <p:ext uri="{BB962C8B-B14F-4D97-AF65-F5344CB8AC3E}">
        <p14:creationId xmlns:p14="http://schemas.microsoft.com/office/powerpoint/2010/main" val="244942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實驗 </a:t>
            </a:r>
            <a:r>
              <a:rPr lang="en-US" altLang="zh-TW" sz="4000" dirty="0"/>
              <a:t>- </a:t>
            </a:r>
            <a:r>
              <a:rPr lang="zh-TW" altLang="en-US" sz="4000" dirty="0"/>
              <a:t>定義</a:t>
            </a:r>
          </a:p>
        </p:txBody>
      </p:sp>
      <p:sp>
        <p:nvSpPr>
          <p:cNvPr id="3" name="文字方塊 2">
            <a:extLst>
              <a:ext uri="{FF2B5EF4-FFF2-40B4-BE49-F238E27FC236}">
                <a16:creationId xmlns:a16="http://schemas.microsoft.com/office/drawing/2014/main" id="{94A15BA7-588F-F214-9E20-BF07CBD90C7C}"/>
              </a:ext>
            </a:extLst>
          </p:cNvPr>
          <p:cNvSpPr txBox="1"/>
          <p:nvPr/>
        </p:nvSpPr>
        <p:spPr>
          <a:xfrm>
            <a:off x="634355" y="1166195"/>
            <a:ext cx="11246829" cy="3966920"/>
          </a:xfrm>
          <a:prstGeom prst="rect">
            <a:avLst/>
          </a:prstGeom>
          <a:noFill/>
        </p:spPr>
        <p:txBody>
          <a:bodyPr wrap="square" rtlCol="0">
            <a:spAutoFit/>
          </a:bodyPr>
          <a:lstStyle/>
          <a:p>
            <a:pPr algn="just">
              <a:lnSpc>
                <a:spcPct val="200000"/>
              </a:lnSpc>
            </a:pPr>
            <a:r>
              <a:rPr lang="zh-TW" altLang="en-US" sz="1400" b="0" i="0" dirty="0">
                <a:solidFill>
                  <a:srgbClr val="000000"/>
                </a:solidFill>
                <a:effectLst/>
                <a:ea typeface="微軟正黑體" panose="020B0604030504040204" pitchFamily="34" charset="-120"/>
              </a:rPr>
              <a:t>實驗以每</a:t>
            </a:r>
            <a:r>
              <a:rPr lang="en-US" altLang="zh-TW" sz="1400" b="0" i="0" dirty="0">
                <a:solidFill>
                  <a:srgbClr val="000000"/>
                </a:solidFill>
                <a:effectLst/>
                <a:ea typeface="微軟正黑體" panose="020B0604030504040204" pitchFamily="34" charset="-120"/>
              </a:rPr>
              <a:t>100</a:t>
            </a:r>
            <a:r>
              <a:rPr lang="zh-TW" altLang="en-US" sz="1400" dirty="0">
                <a:solidFill>
                  <a:srgbClr val="000000"/>
                </a:solidFill>
                <a:ea typeface="微軟正黑體" panose="020B0604030504040204" pitchFamily="34" charset="-120"/>
              </a:rPr>
              <a:t>筆交易為一組，計算每組的統計數據</a:t>
            </a:r>
            <a:endParaRPr lang="en-US" altLang="zh-TW" sz="1400" b="0" i="0" dirty="0">
              <a:solidFill>
                <a:srgbClr val="000000"/>
              </a:solidFill>
              <a:effectLst/>
              <a:ea typeface="微軟正黑體" panose="020B0604030504040204" pitchFamily="34" charset="-120"/>
            </a:endParaRPr>
          </a:p>
          <a:p>
            <a:pPr algn="just">
              <a:lnSpc>
                <a:spcPct val="200000"/>
              </a:lnSpc>
            </a:pPr>
            <a:r>
              <a:rPr lang="zh-TW" altLang="en-US" sz="1600" b="1" i="0" dirty="0">
                <a:solidFill>
                  <a:srgbClr val="000000"/>
                </a:solidFill>
                <a:effectLst/>
                <a:ea typeface="微軟正黑體" panose="020B0604030504040204" pitchFamily="34" charset="-120"/>
              </a:rPr>
              <a:t>定義：</a:t>
            </a:r>
            <a:endParaRPr lang="en-US" altLang="zh-TW" sz="1600" b="1" i="0" dirty="0">
              <a:solidFill>
                <a:srgbClr val="000000"/>
              </a:solidFill>
              <a:effectLst/>
              <a:ea typeface="微軟正黑體" panose="020B0604030504040204" pitchFamily="34" charset="-120"/>
            </a:endParaRPr>
          </a:p>
          <a:p>
            <a:pPr algn="just">
              <a:lnSpc>
                <a:spcPct val="200000"/>
              </a:lnSpc>
            </a:pPr>
            <a:r>
              <a:rPr lang="en-US" altLang="zh-TW" sz="1400" b="0" i="0" dirty="0">
                <a:solidFill>
                  <a:srgbClr val="000000"/>
                </a:solidFill>
                <a:effectLst/>
                <a:ea typeface="微軟正黑體" panose="020B0604030504040204" pitchFamily="34" charset="-120"/>
              </a:rPr>
              <a:t>WR</a:t>
            </a:r>
            <a:r>
              <a:rPr lang="zh-TW" altLang="en-US" sz="1400" b="0" i="0" dirty="0">
                <a:solidFill>
                  <a:srgbClr val="000000"/>
                </a:solidFill>
                <a:effectLst/>
                <a:ea typeface="微軟正黑體" panose="020B0604030504040204" pitchFamily="34" charset="-120"/>
              </a:rPr>
              <a:t> </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 勝率 </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  </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 </a:t>
            </a:r>
            <a:r>
              <a:rPr lang="zh-TW" altLang="en-US" sz="1400" dirty="0">
                <a:solidFill>
                  <a:srgbClr val="000000"/>
                </a:solidFill>
                <a:ea typeface="微軟正黑體" panose="020B0604030504040204" pitchFamily="34" charset="-120"/>
              </a:rPr>
              <a:t>獲勝的交易數量 </a:t>
            </a:r>
            <a:r>
              <a:rPr lang="en-US" altLang="zh-TW" sz="1400" dirty="0">
                <a:solidFill>
                  <a:srgbClr val="000000"/>
                </a:solidFill>
                <a:ea typeface="微軟正黑體" panose="020B0604030504040204" pitchFamily="34" charset="-120"/>
              </a:rPr>
              <a:t>/ 100</a:t>
            </a:r>
          </a:p>
          <a:p>
            <a:pPr algn="just">
              <a:lnSpc>
                <a:spcPct val="200000"/>
              </a:lnSpc>
            </a:pPr>
            <a:r>
              <a:rPr lang="en-US" altLang="zh-TW" sz="1400" b="0" i="0" dirty="0">
                <a:solidFill>
                  <a:srgbClr val="000000"/>
                </a:solidFill>
                <a:effectLst/>
                <a:ea typeface="微軟正黑體" panose="020B0604030504040204" pitchFamily="34" charset="-120"/>
              </a:rPr>
              <a:t>Odds (</a:t>
            </a:r>
            <a:r>
              <a:rPr lang="zh-TW" altLang="en-US" sz="1400" b="0" i="0" dirty="0">
                <a:solidFill>
                  <a:srgbClr val="000000"/>
                </a:solidFill>
                <a:effectLst/>
                <a:ea typeface="微軟正黑體" panose="020B0604030504040204" pitchFamily="34" charset="-120"/>
              </a:rPr>
              <a:t> 賠率 </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 </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 平均正收益 </a:t>
            </a:r>
            <a:r>
              <a:rPr lang="en-US" altLang="zh-TW" sz="1400" b="0" i="0" dirty="0">
                <a:solidFill>
                  <a:srgbClr val="000000"/>
                </a:solidFill>
                <a:effectLst/>
                <a:ea typeface="微軟正黑體" panose="020B0604030504040204" pitchFamily="34" charset="-120"/>
              </a:rPr>
              <a:t>/ </a:t>
            </a:r>
            <a:r>
              <a:rPr lang="zh-TW" altLang="en-US" sz="1400" b="0" i="0" dirty="0">
                <a:solidFill>
                  <a:srgbClr val="000000"/>
                </a:solidFill>
                <a:effectLst/>
                <a:ea typeface="微軟正黑體" panose="020B0604030504040204" pitchFamily="34" charset="-120"/>
              </a:rPr>
              <a:t>平均負收益</a:t>
            </a:r>
            <a:endParaRPr lang="en-US" altLang="zh-TW" sz="1400" b="0" i="0" dirty="0">
              <a:solidFill>
                <a:srgbClr val="000000"/>
              </a:solidFill>
              <a:effectLst/>
              <a:ea typeface="微軟正黑體" panose="020B0604030504040204" pitchFamily="34" charset="-120"/>
            </a:endParaRPr>
          </a:p>
          <a:p>
            <a:pPr algn="just">
              <a:lnSpc>
                <a:spcPct val="200000"/>
              </a:lnSpc>
            </a:pPr>
            <a:r>
              <a:rPr lang="en-US" altLang="zh-TW" sz="1400" dirty="0">
                <a:solidFill>
                  <a:srgbClr val="000000"/>
                </a:solidFill>
                <a:ea typeface="微軟正黑體" panose="020B0604030504040204" pitchFamily="34" charset="-120"/>
              </a:rPr>
              <a:t>(</a:t>
            </a:r>
            <a:r>
              <a:rPr lang="zh-TW" altLang="en-US" sz="1400" dirty="0">
                <a:solidFill>
                  <a:srgbClr val="000000"/>
                </a:solidFill>
                <a:ea typeface="微軟正黑體" panose="020B0604030504040204" pitchFamily="34" charset="-120"/>
              </a:rPr>
              <a:t> 該值顯示在贏得交易的情況下平均賺多少錢，及在輸掉交易的情況下平均損失多少錢 </a:t>
            </a:r>
            <a:r>
              <a:rPr lang="en-US" altLang="zh-TW" sz="1400" dirty="0">
                <a:solidFill>
                  <a:srgbClr val="000000"/>
                </a:solidFill>
                <a:ea typeface="微軟正黑體" panose="020B0604030504040204" pitchFamily="34" charset="-120"/>
              </a:rPr>
              <a:t>)</a:t>
            </a:r>
          </a:p>
          <a:p>
            <a:pPr algn="just">
              <a:lnSpc>
                <a:spcPct val="200000"/>
              </a:lnSpc>
            </a:pPr>
            <a:r>
              <a:rPr lang="en-US" altLang="zh-TW" sz="1400" dirty="0">
                <a:solidFill>
                  <a:srgbClr val="000000"/>
                </a:solidFill>
                <a:ea typeface="微軟正黑體" panose="020B0604030504040204" pitchFamily="34" charset="-120"/>
              </a:rPr>
              <a:t>E</a:t>
            </a:r>
            <a:r>
              <a:rPr lang="en-US" altLang="zh-TW" sz="1400" b="0" i="0" dirty="0">
                <a:solidFill>
                  <a:srgbClr val="000000"/>
                </a:solidFill>
                <a:effectLst/>
                <a:ea typeface="微軟正黑體" panose="020B0604030504040204" pitchFamily="34" charset="-120"/>
              </a:rPr>
              <a:t>xpectation of net profit ( </a:t>
            </a:r>
            <a:r>
              <a:rPr lang="zh-TW" altLang="en-US" sz="1400" b="0" i="0" dirty="0">
                <a:solidFill>
                  <a:srgbClr val="000000"/>
                </a:solidFill>
                <a:effectLst/>
                <a:ea typeface="微軟正黑體" panose="020B0604030504040204" pitchFamily="34" charset="-120"/>
              </a:rPr>
              <a:t>期望淨利 </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 </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 </a:t>
            </a:r>
            <a:r>
              <a:rPr lang="en-US" altLang="zh-TW" sz="1400" b="0" i="0" dirty="0">
                <a:solidFill>
                  <a:srgbClr val="000000"/>
                </a:solidFill>
                <a:effectLst/>
                <a:ea typeface="微軟正黑體" panose="020B0604030504040204" pitchFamily="34" charset="-120"/>
              </a:rPr>
              <a:t>WR</a:t>
            </a:r>
            <a:r>
              <a:rPr lang="zh-TW" altLang="en-US" sz="1400" b="0" i="0" dirty="0">
                <a:solidFill>
                  <a:srgbClr val="000000"/>
                </a:solidFill>
                <a:effectLst/>
                <a:ea typeface="微軟正黑體" panose="020B0604030504040204" pitchFamily="34" charset="-120"/>
              </a:rPr>
              <a:t> *</a:t>
            </a:r>
            <a:r>
              <a:rPr lang="en-US" altLang="zh-TW" sz="1400" dirty="0">
                <a:solidFill>
                  <a:srgbClr val="000000"/>
                </a:solidFill>
                <a:ea typeface="微軟正黑體" panose="020B0604030504040204" pitchFamily="34" charset="-120"/>
              </a:rPr>
              <a:t> ( 1 + odds</a:t>
            </a:r>
            <a:r>
              <a:rPr lang="zh-TW" altLang="en-US" sz="1400" dirty="0">
                <a:solidFill>
                  <a:srgbClr val="000000"/>
                </a:solidFill>
                <a:ea typeface="微軟正黑體" panose="020B0604030504040204" pitchFamily="34" charset="-120"/>
              </a:rPr>
              <a:t> </a:t>
            </a:r>
            <a:r>
              <a:rPr lang="en-US" altLang="zh-TW" sz="1400" dirty="0">
                <a:solidFill>
                  <a:srgbClr val="000000"/>
                </a:solidFill>
                <a:ea typeface="微軟正黑體" panose="020B0604030504040204" pitchFamily="34" charset="-120"/>
              </a:rPr>
              <a:t>) – 1</a:t>
            </a:r>
          </a:p>
          <a:p>
            <a:pPr algn="just">
              <a:lnSpc>
                <a:spcPct val="200000"/>
              </a:lnSpc>
            </a:pPr>
            <a:r>
              <a:rPr lang="en-US" altLang="zh-TW" sz="1400" dirty="0">
                <a:solidFill>
                  <a:srgbClr val="000000"/>
                </a:solidFill>
                <a:ea typeface="微軟正黑體" panose="020B0604030504040204" pitchFamily="34" charset="-120"/>
              </a:rPr>
              <a:t>(</a:t>
            </a:r>
            <a:r>
              <a:rPr lang="zh-TW" altLang="en-US" sz="1400" dirty="0">
                <a:solidFill>
                  <a:srgbClr val="000000"/>
                </a:solidFill>
                <a:ea typeface="微軟正黑體" panose="020B0604030504040204" pitchFamily="34" charset="-120"/>
              </a:rPr>
              <a:t> 該值</a:t>
            </a:r>
            <a:r>
              <a:rPr lang="en-US" altLang="zh-TW" sz="1400" dirty="0">
                <a:solidFill>
                  <a:srgbClr val="000000"/>
                </a:solidFill>
                <a:ea typeface="微軟正黑體" panose="020B0604030504040204" pitchFamily="34" charset="-120"/>
              </a:rPr>
              <a:t>&gt;0</a:t>
            </a:r>
            <a:r>
              <a:rPr lang="zh-TW" altLang="en-US" sz="1400" dirty="0">
                <a:solidFill>
                  <a:srgbClr val="000000"/>
                </a:solidFill>
                <a:ea typeface="微軟正黑體" panose="020B0604030504040204" pitchFamily="34" charset="-120"/>
              </a:rPr>
              <a:t>，則稱交易策略是盈利的，並且可以應用適當的金融管理方法來控制風險並增加利潤。反之，則稱期望</a:t>
            </a:r>
            <a:r>
              <a:rPr lang="en-US" altLang="zh-TW" sz="1400" dirty="0">
                <a:solidFill>
                  <a:srgbClr val="000000"/>
                </a:solidFill>
                <a:ea typeface="微軟正黑體" panose="020B0604030504040204" pitchFamily="34" charset="-120"/>
              </a:rPr>
              <a:t>&lt;0</a:t>
            </a:r>
            <a:r>
              <a:rPr lang="zh-TW" altLang="en-US" sz="1400" dirty="0">
                <a:solidFill>
                  <a:srgbClr val="000000"/>
                </a:solidFill>
                <a:ea typeface="微軟正黑體" panose="020B0604030504040204" pitchFamily="34" charset="-120"/>
              </a:rPr>
              <a:t>的策略是非盈利性的 </a:t>
            </a:r>
            <a:r>
              <a:rPr lang="en-US" altLang="zh-TW" sz="1400" dirty="0">
                <a:solidFill>
                  <a:srgbClr val="000000"/>
                </a:solidFill>
                <a:ea typeface="微軟正黑體" panose="020B0604030504040204" pitchFamily="34" charset="-120"/>
              </a:rPr>
              <a:t>)</a:t>
            </a:r>
          </a:p>
          <a:p>
            <a:pPr algn="just">
              <a:lnSpc>
                <a:spcPct val="200000"/>
              </a:lnSpc>
            </a:pPr>
            <a:r>
              <a:rPr lang="en-US" altLang="zh-TW" sz="1400" b="0" i="0" dirty="0">
                <a:solidFill>
                  <a:srgbClr val="000000"/>
                </a:solidFill>
                <a:effectLst/>
                <a:ea typeface="微軟正黑體" panose="020B0604030504040204" pitchFamily="34" charset="-120"/>
              </a:rPr>
              <a:t>Average earning points</a:t>
            </a:r>
            <a:r>
              <a:rPr lang="zh-TW" altLang="en-US" sz="1400" b="0" i="0" dirty="0">
                <a:solidFill>
                  <a:srgbClr val="000000"/>
                </a:solidFill>
                <a:effectLst/>
                <a:ea typeface="微軟正黑體" panose="020B0604030504040204" pitchFamily="34" charset="-120"/>
              </a:rPr>
              <a:t> </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 平均收益點 </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 </a:t>
            </a: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利潤的總和 </a:t>
            </a:r>
            <a:r>
              <a:rPr lang="en-US" altLang="zh-TW" sz="1400" b="0" i="0" dirty="0">
                <a:solidFill>
                  <a:srgbClr val="000000"/>
                </a:solidFill>
                <a:effectLst/>
                <a:ea typeface="微軟正黑體" panose="020B0604030504040204" pitchFamily="34" charset="-120"/>
              </a:rPr>
              <a:t>/ 100</a:t>
            </a:r>
          </a:p>
          <a:p>
            <a:pPr algn="just">
              <a:lnSpc>
                <a:spcPct val="200000"/>
              </a:lnSpc>
            </a:pPr>
            <a:r>
              <a:rPr lang="en-US" altLang="zh-TW" sz="1400" b="0" i="0" dirty="0">
                <a:solidFill>
                  <a:srgbClr val="000000"/>
                </a:solidFill>
                <a:effectLst/>
                <a:ea typeface="微軟正黑體" panose="020B0604030504040204" pitchFamily="34" charset="-120"/>
              </a:rPr>
              <a:t>(</a:t>
            </a:r>
            <a:r>
              <a:rPr lang="zh-TW" altLang="en-US" sz="1400" b="0" i="0" dirty="0">
                <a:solidFill>
                  <a:srgbClr val="000000"/>
                </a:solidFill>
                <a:effectLst/>
                <a:ea typeface="微軟正黑體" panose="020B0604030504040204" pitchFamily="34" charset="-120"/>
              </a:rPr>
              <a:t> 該值顯示每筆交易的平均收益點或損失點。此值</a:t>
            </a:r>
            <a:r>
              <a:rPr lang="en-US" altLang="zh-TW" sz="1400" b="0" i="0" dirty="0">
                <a:solidFill>
                  <a:srgbClr val="000000"/>
                </a:solidFill>
                <a:effectLst/>
                <a:ea typeface="微軟正黑體" panose="020B0604030504040204" pitchFamily="34" charset="-120"/>
              </a:rPr>
              <a:t>&gt;0</a:t>
            </a:r>
            <a:r>
              <a:rPr lang="zh-TW" altLang="en-US" sz="1400" b="0" i="0" dirty="0">
                <a:solidFill>
                  <a:srgbClr val="000000"/>
                </a:solidFill>
                <a:effectLst/>
                <a:ea typeface="微軟正黑體" panose="020B0604030504040204" pitchFamily="34" charset="-120"/>
              </a:rPr>
              <a:t>表示交易者從策略中獲利。對於實際交易，平均收益點必須</a:t>
            </a:r>
            <a:r>
              <a:rPr lang="en-US" altLang="zh-TW" sz="1400" b="0" i="0" dirty="0">
                <a:solidFill>
                  <a:srgbClr val="000000"/>
                </a:solidFill>
                <a:effectLst/>
                <a:ea typeface="微軟正黑體" panose="020B0604030504040204" pitchFamily="34" charset="-120"/>
              </a:rPr>
              <a:t>&gt;5</a:t>
            </a:r>
            <a:r>
              <a:rPr lang="zh-TW" altLang="en-US" sz="1400" b="0" i="0" dirty="0">
                <a:solidFill>
                  <a:srgbClr val="000000"/>
                </a:solidFill>
                <a:effectLst/>
                <a:ea typeface="微軟正黑體" panose="020B0604030504040204" pitchFamily="34" charset="-120"/>
              </a:rPr>
              <a:t>以彌補手續費及稅金。</a:t>
            </a:r>
            <a:r>
              <a:rPr lang="en-US" altLang="zh-TW" sz="1400" b="0" i="0" dirty="0">
                <a:solidFill>
                  <a:srgbClr val="000000"/>
                </a:solidFill>
                <a:effectLst/>
                <a:ea typeface="微軟正黑體" panose="020B0604030504040204" pitchFamily="34" charset="-120"/>
              </a:rPr>
              <a:t>)</a:t>
            </a:r>
          </a:p>
        </p:txBody>
      </p:sp>
    </p:spTree>
    <p:extLst>
      <p:ext uri="{BB962C8B-B14F-4D97-AF65-F5344CB8AC3E}">
        <p14:creationId xmlns:p14="http://schemas.microsoft.com/office/powerpoint/2010/main" val="2197104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413E5-087C-41D3-3141-92695CDFE346}"/>
              </a:ext>
            </a:extLst>
          </p:cNvPr>
          <p:cNvSpPr>
            <a:spLocks noGrp="1"/>
          </p:cNvSpPr>
          <p:nvPr>
            <p:ph type="title"/>
          </p:nvPr>
        </p:nvSpPr>
        <p:spPr>
          <a:xfrm>
            <a:off x="408432" y="302000"/>
            <a:ext cx="9912096" cy="1014984"/>
          </a:xfrm>
        </p:spPr>
        <p:txBody>
          <a:bodyPr/>
          <a:lstStyle/>
          <a:p>
            <a:pPr algn="l"/>
            <a:r>
              <a:rPr lang="zh-TW" altLang="en-US" sz="4000" dirty="0"/>
              <a:t>實驗 </a:t>
            </a:r>
            <a:r>
              <a:rPr lang="en-US" altLang="zh-TW" sz="4000" dirty="0"/>
              <a:t>- MTM Base</a:t>
            </a:r>
            <a:endParaRPr lang="zh-TW" altLang="en-US" sz="4000" dirty="0"/>
          </a:p>
        </p:txBody>
      </p:sp>
      <p:sp>
        <p:nvSpPr>
          <p:cNvPr id="3" name="文字方塊 2">
            <a:extLst>
              <a:ext uri="{FF2B5EF4-FFF2-40B4-BE49-F238E27FC236}">
                <a16:creationId xmlns:a16="http://schemas.microsoft.com/office/drawing/2014/main" id="{94A15BA7-588F-F214-9E20-BF07CBD90C7C}"/>
              </a:ext>
            </a:extLst>
          </p:cNvPr>
          <p:cNvSpPr txBox="1"/>
          <p:nvPr/>
        </p:nvSpPr>
        <p:spPr>
          <a:xfrm>
            <a:off x="634355" y="1166195"/>
            <a:ext cx="7920098" cy="787523"/>
          </a:xfrm>
          <a:prstGeom prst="rect">
            <a:avLst/>
          </a:prstGeom>
          <a:noFill/>
        </p:spPr>
        <p:txBody>
          <a:bodyPr wrap="square" rtlCol="0">
            <a:spAutoFit/>
          </a:bodyPr>
          <a:lstStyle/>
          <a:p>
            <a:pPr algn="just">
              <a:lnSpc>
                <a:spcPct val="150000"/>
              </a:lnSpc>
            </a:pPr>
            <a:r>
              <a:rPr lang="zh-TW" altLang="en-US" sz="1600" b="0" i="0" dirty="0">
                <a:solidFill>
                  <a:srgbClr val="000000"/>
                </a:solidFill>
                <a:effectLst/>
                <a:ea typeface="微軟正黑體" panose="020B0604030504040204" pitchFamily="34" charset="-120"/>
              </a:rPr>
              <a:t>下圖實驗表示</a:t>
            </a:r>
            <a:r>
              <a:rPr lang="en-US" altLang="zh-TW" sz="1600" b="0" i="0" dirty="0">
                <a:solidFill>
                  <a:srgbClr val="000000"/>
                </a:solidFill>
                <a:effectLst/>
                <a:ea typeface="微軟正黑體" panose="020B0604030504040204" pitchFamily="34" charset="-120"/>
              </a:rPr>
              <a:t>MTM</a:t>
            </a:r>
            <a:r>
              <a:rPr lang="zh-TW" altLang="en-US" sz="1600" b="0" i="0" dirty="0">
                <a:solidFill>
                  <a:srgbClr val="000000"/>
                </a:solidFill>
                <a:effectLst/>
                <a:ea typeface="微軟正黑體" panose="020B0604030504040204" pitchFamily="34" charset="-120"/>
              </a:rPr>
              <a:t> </a:t>
            </a:r>
            <a:r>
              <a:rPr lang="en-US" altLang="zh-TW" sz="1600" b="0" i="0" dirty="0">
                <a:solidFill>
                  <a:srgbClr val="000000"/>
                </a:solidFill>
                <a:effectLst/>
                <a:ea typeface="微軟正黑體" panose="020B0604030504040204" pitchFamily="34" charset="-120"/>
              </a:rPr>
              <a:t>Base</a:t>
            </a:r>
            <a:r>
              <a:rPr lang="zh-TW" altLang="en-US" sz="1600" b="0" i="0" dirty="0">
                <a:solidFill>
                  <a:srgbClr val="000000"/>
                </a:solidFill>
                <a:effectLst/>
                <a:ea typeface="微軟正黑體" panose="020B0604030504040204" pitchFamily="34" charset="-120"/>
              </a:rPr>
              <a:t>策略的勝率在</a:t>
            </a:r>
            <a:r>
              <a:rPr lang="en-US" altLang="zh-TW" sz="1600" b="0" i="0" dirty="0">
                <a:solidFill>
                  <a:srgbClr val="000000"/>
                </a:solidFill>
                <a:effectLst/>
                <a:ea typeface="微軟正黑體" panose="020B0604030504040204" pitchFamily="34" charset="-120"/>
              </a:rPr>
              <a:t>35%</a:t>
            </a:r>
            <a:r>
              <a:rPr lang="zh-TW" altLang="en-US" sz="1600" b="0" i="0" dirty="0">
                <a:solidFill>
                  <a:srgbClr val="000000"/>
                </a:solidFill>
                <a:effectLst/>
                <a:ea typeface="微軟正黑體" panose="020B0604030504040204" pitchFamily="34" charset="-120"/>
              </a:rPr>
              <a:t>至</a:t>
            </a:r>
            <a:r>
              <a:rPr lang="en-US" altLang="zh-TW" sz="1600" b="0" i="0" dirty="0">
                <a:solidFill>
                  <a:srgbClr val="000000"/>
                </a:solidFill>
                <a:effectLst/>
                <a:ea typeface="微軟正黑體" panose="020B0604030504040204" pitchFamily="34" charset="-120"/>
              </a:rPr>
              <a:t>70%</a:t>
            </a:r>
            <a:r>
              <a:rPr lang="zh-TW" altLang="en-US" sz="1600" b="0" i="0" dirty="0">
                <a:solidFill>
                  <a:srgbClr val="000000"/>
                </a:solidFill>
                <a:effectLst/>
                <a:ea typeface="微軟正黑體" panose="020B0604030504040204" pitchFamily="34" charset="-120"/>
              </a:rPr>
              <a:t>之間，平均</a:t>
            </a:r>
            <a:r>
              <a:rPr lang="zh-TW" altLang="en-US" sz="1600" dirty="0">
                <a:solidFill>
                  <a:srgbClr val="000000"/>
                </a:solidFill>
                <a:ea typeface="微軟正黑體" panose="020B0604030504040204" pitchFamily="34" charset="-120"/>
              </a:rPr>
              <a:t>勝率為</a:t>
            </a:r>
            <a:r>
              <a:rPr lang="en-US" altLang="zh-TW" sz="1600" dirty="0">
                <a:solidFill>
                  <a:srgbClr val="000000"/>
                </a:solidFill>
                <a:ea typeface="微軟正黑體" panose="020B0604030504040204" pitchFamily="34" charset="-120"/>
              </a:rPr>
              <a:t>50.94%</a:t>
            </a:r>
            <a:r>
              <a:rPr lang="zh-TW" altLang="en-US" sz="1600" dirty="0">
                <a:solidFill>
                  <a:srgbClr val="000000"/>
                </a:solidFill>
                <a:ea typeface="微軟正黑體" panose="020B0604030504040204" pitchFamily="34" charset="-120"/>
              </a:rPr>
              <a:t>，而賠率約在</a:t>
            </a:r>
            <a:r>
              <a:rPr lang="en-US" altLang="zh-TW" sz="1600" dirty="0">
                <a:solidFill>
                  <a:srgbClr val="000000"/>
                </a:solidFill>
                <a:ea typeface="微軟正黑體" panose="020B0604030504040204" pitchFamily="34" charset="-120"/>
              </a:rPr>
              <a:t>0.7</a:t>
            </a:r>
            <a:r>
              <a:rPr lang="zh-TW" altLang="en-US" sz="1600" dirty="0">
                <a:solidFill>
                  <a:srgbClr val="000000"/>
                </a:solidFill>
                <a:ea typeface="微軟正黑體" panose="020B0604030504040204" pitchFamily="34" charset="-120"/>
              </a:rPr>
              <a:t>至</a:t>
            </a:r>
            <a:r>
              <a:rPr lang="en-US" altLang="zh-TW" sz="1600" dirty="0">
                <a:solidFill>
                  <a:srgbClr val="000000"/>
                </a:solidFill>
                <a:ea typeface="微軟正黑體" panose="020B0604030504040204" pitchFamily="34" charset="-120"/>
              </a:rPr>
              <a:t>1.8</a:t>
            </a:r>
            <a:r>
              <a:rPr lang="zh-TW" altLang="en-US" sz="1600" dirty="0">
                <a:solidFill>
                  <a:srgbClr val="000000"/>
                </a:solidFill>
                <a:ea typeface="微軟正黑體" panose="020B0604030504040204" pitchFamily="34" charset="-120"/>
              </a:rPr>
              <a:t>之間，平均賠率為</a:t>
            </a:r>
            <a:r>
              <a:rPr lang="en-US" altLang="zh-TW" sz="1600" dirty="0">
                <a:solidFill>
                  <a:srgbClr val="000000"/>
                </a:solidFill>
                <a:ea typeface="微軟正黑體" panose="020B0604030504040204" pitchFamily="34" charset="-120"/>
              </a:rPr>
              <a:t>1.12</a:t>
            </a:r>
            <a:r>
              <a:rPr lang="zh-TW" altLang="en-US" sz="1600" dirty="0">
                <a:solidFill>
                  <a:srgbClr val="000000"/>
                </a:solidFill>
                <a:ea typeface="微軟正黑體" panose="020B0604030504040204" pitchFamily="34" charset="-120"/>
              </a:rPr>
              <a:t>，在期望值</a:t>
            </a:r>
            <a:r>
              <a:rPr lang="en-US" altLang="zh-TW" sz="1600" dirty="0">
                <a:solidFill>
                  <a:srgbClr val="000000"/>
                </a:solidFill>
                <a:ea typeface="微軟正黑體" panose="020B0604030504040204" pitchFamily="34" charset="-120"/>
              </a:rPr>
              <a:t>&gt;0</a:t>
            </a:r>
            <a:r>
              <a:rPr lang="zh-TW" altLang="en-US" sz="1600" dirty="0">
                <a:solidFill>
                  <a:srgbClr val="000000"/>
                </a:solidFill>
                <a:ea typeface="微軟正黑體" panose="020B0604030504040204" pitchFamily="34" charset="-120"/>
              </a:rPr>
              <a:t>的情況下，</a:t>
            </a:r>
            <a:r>
              <a:rPr lang="en-US" altLang="zh-TW" sz="1600" dirty="0">
                <a:solidFill>
                  <a:srgbClr val="000000"/>
                </a:solidFill>
                <a:ea typeface="微軟正黑體" panose="020B0604030504040204" pitchFamily="34" charset="-120"/>
              </a:rPr>
              <a:t>MTM Base</a:t>
            </a:r>
            <a:r>
              <a:rPr lang="zh-TW" altLang="en-US" sz="1600" dirty="0">
                <a:solidFill>
                  <a:srgbClr val="000000"/>
                </a:solidFill>
                <a:ea typeface="微軟正黑體" panose="020B0604030504040204" pitchFamily="34" charset="-120"/>
              </a:rPr>
              <a:t>策略是盈利的</a:t>
            </a:r>
            <a:endParaRPr lang="en-US" altLang="zh-TW" sz="1600" dirty="0">
              <a:solidFill>
                <a:srgbClr val="000000"/>
              </a:solidFill>
              <a:ea typeface="微軟正黑體" panose="020B0604030504040204" pitchFamily="34" charset="-120"/>
            </a:endParaRPr>
          </a:p>
        </p:txBody>
      </p:sp>
      <p:pic>
        <p:nvPicPr>
          <p:cNvPr id="5" name="圖片 4">
            <a:extLst>
              <a:ext uri="{FF2B5EF4-FFF2-40B4-BE49-F238E27FC236}">
                <a16:creationId xmlns:a16="http://schemas.microsoft.com/office/drawing/2014/main" id="{A117BCF4-6A21-1B12-96A7-D6B00964A7B2}"/>
              </a:ext>
            </a:extLst>
          </p:cNvPr>
          <p:cNvPicPr>
            <a:picLocks noChangeAspect="1"/>
          </p:cNvPicPr>
          <p:nvPr/>
        </p:nvPicPr>
        <p:blipFill>
          <a:blip r:embed="rId2"/>
          <a:stretch>
            <a:fillRect/>
          </a:stretch>
        </p:blipFill>
        <p:spPr>
          <a:xfrm>
            <a:off x="2886887" y="2639914"/>
            <a:ext cx="4496431" cy="3618175"/>
          </a:xfrm>
          <a:prstGeom prst="rect">
            <a:avLst/>
          </a:prstGeom>
        </p:spPr>
      </p:pic>
      <p:pic>
        <p:nvPicPr>
          <p:cNvPr id="10" name="圖片 9">
            <a:extLst>
              <a:ext uri="{FF2B5EF4-FFF2-40B4-BE49-F238E27FC236}">
                <a16:creationId xmlns:a16="http://schemas.microsoft.com/office/drawing/2014/main" id="{FF71E0D0-C6BB-6CE2-1813-99B84345C04A}"/>
              </a:ext>
            </a:extLst>
          </p:cNvPr>
          <p:cNvPicPr>
            <a:picLocks noChangeAspect="1"/>
          </p:cNvPicPr>
          <p:nvPr/>
        </p:nvPicPr>
        <p:blipFill>
          <a:blip r:embed="rId3"/>
          <a:stretch>
            <a:fillRect/>
          </a:stretch>
        </p:blipFill>
        <p:spPr>
          <a:xfrm>
            <a:off x="7648813" y="2639914"/>
            <a:ext cx="4264492" cy="3618175"/>
          </a:xfrm>
          <a:prstGeom prst="rect">
            <a:avLst/>
          </a:prstGeom>
        </p:spPr>
      </p:pic>
      <p:grpSp>
        <p:nvGrpSpPr>
          <p:cNvPr id="13" name="群組 12">
            <a:extLst>
              <a:ext uri="{FF2B5EF4-FFF2-40B4-BE49-F238E27FC236}">
                <a16:creationId xmlns:a16="http://schemas.microsoft.com/office/drawing/2014/main" id="{CD28A931-E5D4-F7FE-E8A3-404D2CBE2663}"/>
              </a:ext>
            </a:extLst>
          </p:cNvPr>
          <p:cNvGrpSpPr/>
          <p:nvPr/>
        </p:nvGrpSpPr>
        <p:grpSpPr>
          <a:xfrm>
            <a:off x="643714" y="4910732"/>
            <a:ext cx="2071091" cy="1347357"/>
            <a:chOff x="714220" y="2251042"/>
            <a:chExt cx="2071091" cy="1347357"/>
          </a:xfrm>
        </p:grpSpPr>
        <p:sp>
          <p:nvSpPr>
            <p:cNvPr id="6" name="文字方塊 5">
              <a:extLst>
                <a:ext uri="{FF2B5EF4-FFF2-40B4-BE49-F238E27FC236}">
                  <a16:creationId xmlns:a16="http://schemas.microsoft.com/office/drawing/2014/main" id="{042756EA-3ABA-D2FD-74A3-C6229A988C70}"/>
                </a:ext>
              </a:extLst>
            </p:cNvPr>
            <p:cNvSpPr txBox="1"/>
            <p:nvPr/>
          </p:nvSpPr>
          <p:spPr>
            <a:xfrm>
              <a:off x="714220" y="2251042"/>
              <a:ext cx="2071091" cy="1347357"/>
            </a:xfrm>
            <a:prstGeom prst="rect">
              <a:avLst/>
            </a:prstGeom>
            <a:noFill/>
          </p:spPr>
          <p:txBody>
            <a:bodyPr wrap="square" rtlCol="0">
              <a:spAutoFit/>
            </a:bodyPr>
            <a:lstStyle/>
            <a:p>
              <a:pPr algn="just">
                <a:lnSpc>
                  <a:spcPct val="150000"/>
                </a:lnSpc>
              </a:pPr>
              <a:r>
                <a:rPr lang="zh-TW" altLang="en-US" sz="1400" dirty="0">
                  <a:solidFill>
                    <a:srgbClr val="FF0000"/>
                  </a:solidFill>
                  <a:ea typeface="微軟正黑體" panose="020B0604030504040204" pitchFamily="34" charset="-120"/>
                </a:rPr>
                <a:t>  </a:t>
              </a:r>
              <a:r>
                <a:rPr lang="zh-TW" altLang="en-US" sz="1400" dirty="0">
                  <a:solidFill>
                    <a:srgbClr val="0070C0"/>
                  </a:solidFill>
                  <a:ea typeface="微軟正黑體" panose="020B0604030504040204" pitchFamily="34" charset="-120"/>
                </a:rPr>
                <a:t>藍色線 </a:t>
              </a:r>
              <a:r>
                <a:rPr lang="en-US" altLang="zh-TW" sz="1400" dirty="0">
                  <a:solidFill>
                    <a:srgbClr val="0070C0"/>
                  </a:solidFill>
                  <a:ea typeface="微軟正黑體" panose="020B0604030504040204" pitchFamily="34" charset="-120"/>
                </a:rPr>
                <a:t>=</a:t>
              </a:r>
              <a:r>
                <a:rPr lang="zh-TW" altLang="en-US" sz="1400" dirty="0">
                  <a:solidFill>
                    <a:srgbClr val="0070C0"/>
                  </a:solidFill>
                  <a:ea typeface="微軟正黑體" panose="020B0604030504040204" pitchFamily="34" charset="-120"/>
                </a:rPr>
                <a:t> 勝率</a:t>
              </a:r>
              <a:endParaRPr lang="en-US" altLang="zh-TW" sz="1400" dirty="0">
                <a:solidFill>
                  <a:srgbClr val="0070C0"/>
                </a:solidFill>
                <a:ea typeface="微軟正黑體" panose="020B0604030504040204" pitchFamily="34" charset="-120"/>
              </a:endParaRPr>
            </a:p>
            <a:p>
              <a:pPr algn="just">
                <a:lnSpc>
                  <a:spcPct val="150000"/>
                </a:lnSpc>
              </a:pPr>
              <a:r>
                <a:rPr lang="zh-TW" altLang="en-US" sz="1400" dirty="0">
                  <a:solidFill>
                    <a:srgbClr val="FF0000"/>
                  </a:solidFill>
                  <a:ea typeface="微軟正黑體" panose="020B0604030504040204" pitchFamily="34" charset="-120"/>
                </a:rPr>
                <a:t>  紅色線 </a:t>
              </a:r>
              <a:r>
                <a:rPr lang="en-US" altLang="zh-TW" sz="1400" dirty="0">
                  <a:solidFill>
                    <a:srgbClr val="FF0000"/>
                  </a:solidFill>
                  <a:ea typeface="微軟正黑體" panose="020B0604030504040204" pitchFamily="34" charset="-120"/>
                </a:rPr>
                <a:t>=</a:t>
              </a:r>
              <a:r>
                <a:rPr lang="zh-TW" altLang="en-US" sz="1400" dirty="0">
                  <a:solidFill>
                    <a:srgbClr val="FF0000"/>
                  </a:solidFill>
                  <a:ea typeface="微軟正黑體" panose="020B0604030504040204" pitchFamily="34" charset="-120"/>
                </a:rPr>
                <a:t> 賠率</a:t>
              </a:r>
              <a:endParaRPr lang="en-US" altLang="zh-TW" sz="1400" dirty="0">
                <a:solidFill>
                  <a:srgbClr val="FF0000"/>
                </a:solidFill>
                <a:ea typeface="微軟正黑體" panose="020B0604030504040204" pitchFamily="34" charset="-120"/>
              </a:endParaRPr>
            </a:p>
            <a:p>
              <a:pPr algn="just">
                <a:lnSpc>
                  <a:spcPct val="150000"/>
                </a:lnSpc>
              </a:pPr>
              <a:r>
                <a:rPr lang="zh-TW" altLang="en-US" sz="1400" dirty="0">
                  <a:solidFill>
                    <a:srgbClr val="00B050"/>
                  </a:solidFill>
                  <a:ea typeface="微軟正黑體" panose="020B0604030504040204" pitchFamily="34" charset="-120"/>
                </a:rPr>
                <a:t>  綠色線 </a:t>
              </a:r>
              <a:r>
                <a:rPr lang="en-US" altLang="zh-TW" sz="1400" dirty="0">
                  <a:solidFill>
                    <a:srgbClr val="00B050"/>
                  </a:solidFill>
                  <a:ea typeface="微軟正黑體" panose="020B0604030504040204" pitchFamily="34" charset="-120"/>
                </a:rPr>
                <a:t>=</a:t>
              </a:r>
              <a:r>
                <a:rPr lang="zh-TW" altLang="en-US" sz="1400" dirty="0">
                  <a:solidFill>
                    <a:srgbClr val="00B050"/>
                  </a:solidFill>
                  <a:ea typeface="微軟正黑體" panose="020B0604030504040204" pitchFamily="34" charset="-120"/>
                </a:rPr>
                <a:t> 平均期望值</a:t>
              </a:r>
              <a:endParaRPr lang="en-US" altLang="zh-TW" sz="1400" dirty="0">
                <a:solidFill>
                  <a:srgbClr val="00B050"/>
                </a:solidFill>
                <a:ea typeface="微軟正黑體" panose="020B0604030504040204" pitchFamily="34" charset="-120"/>
              </a:endParaRPr>
            </a:p>
            <a:p>
              <a:pPr algn="just">
                <a:lnSpc>
                  <a:spcPct val="150000"/>
                </a:lnSpc>
              </a:pPr>
              <a:r>
                <a:rPr lang="zh-TW" altLang="en-US" sz="1400" dirty="0">
                  <a:solidFill>
                    <a:srgbClr val="00B050"/>
                  </a:solidFill>
                  <a:ea typeface="微軟正黑體" panose="020B0604030504040204" pitchFamily="34" charset="-120"/>
                </a:rPr>
                <a:t>  </a:t>
              </a:r>
              <a:r>
                <a:rPr lang="zh-TW" altLang="en-US" sz="1400" dirty="0">
                  <a:solidFill>
                    <a:srgbClr val="7030A0"/>
                  </a:solidFill>
                  <a:ea typeface="微軟正黑體" panose="020B0604030504040204" pitchFamily="34" charset="-120"/>
                </a:rPr>
                <a:t>紫色線 </a:t>
              </a:r>
              <a:r>
                <a:rPr lang="en-US" altLang="zh-TW" sz="1400" dirty="0">
                  <a:solidFill>
                    <a:srgbClr val="7030A0"/>
                  </a:solidFill>
                  <a:ea typeface="微軟正黑體" panose="020B0604030504040204" pitchFamily="34" charset="-120"/>
                </a:rPr>
                <a:t>= </a:t>
              </a:r>
              <a:r>
                <a:rPr lang="zh-TW" altLang="en-US" sz="1400" dirty="0">
                  <a:solidFill>
                    <a:srgbClr val="7030A0"/>
                  </a:solidFill>
                  <a:ea typeface="微軟正黑體" panose="020B0604030504040204" pitchFamily="34" charset="-120"/>
                </a:rPr>
                <a:t>期望淨利</a:t>
              </a:r>
              <a:endParaRPr lang="en-US" altLang="zh-TW" sz="1400" dirty="0">
                <a:solidFill>
                  <a:srgbClr val="7030A0"/>
                </a:solidFill>
                <a:ea typeface="微軟正黑體" panose="020B0604030504040204" pitchFamily="34" charset="-120"/>
              </a:endParaRPr>
            </a:p>
          </p:txBody>
        </p:sp>
        <p:pic>
          <p:nvPicPr>
            <p:cNvPr id="7" name="圖形 6" descr="哈維球 100% 以實心填滿">
              <a:extLst>
                <a:ext uri="{FF2B5EF4-FFF2-40B4-BE49-F238E27FC236}">
                  <a16:creationId xmlns:a16="http://schemas.microsoft.com/office/drawing/2014/main" id="{CD5BDC4A-90A4-42D1-83F4-031A01C2F7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23579" y="2397993"/>
              <a:ext cx="144000" cy="144000"/>
            </a:xfrm>
            <a:prstGeom prst="rect">
              <a:avLst/>
            </a:prstGeom>
          </p:spPr>
        </p:pic>
        <p:pic>
          <p:nvPicPr>
            <p:cNvPr id="8" name="圖形 7" descr="哈維球 100% 以實心填滿">
              <a:extLst>
                <a:ext uri="{FF2B5EF4-FFF2-40B4-BE49-F238E27FC236}">
                  <a16:creationId xmlns:a16="http://schemas.microsoft.com/office/drawing/2014/main" id="{44D4006F-48DE-5CA8-2DDA-E82B99A02B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723579" y="2718457"/>
              <a:ext cx="144000" cy="144000"/>
            </a:xfrm>
            <a:prstGeom prst="rect">
              <a:avLst/>
            </a:prstGeom>
          </p:spPr>
        </p:pic>
        <p:pic>
          <p:nvPicPr>
            <p:cNvPr id="11" name="圖形 10" descr="哈維球 100% 以實心填滿">
              <a:extLst>
                <a:ext uri="{FF2B5EF4-FFF2-40B4-BE49-F238E27FC236}">
                  <a16:creationId xmlns:a16="http://schemas.microsoft.com/office/drawing/2014/main" id="{0CD0E99A-813C-D8F3-D44B-0FA1E703E3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23579" y="3043695"/>
              <a:ext cx="144000" cy="144000"/>
            </a:xfrm>
            <a:prstGeom prst="rect">
              <a:avLst/>
            </a:prstGeom>
          </p:spPr>
        </p:pic>
        <p:pic>
          <p:nvPicPr>
            <p:cNvPr id="12" name="圖形 11" descr="哈維球 100% 以實心填滿">
              <a:extLst>
                <a:ext uri="{FF2B5EF4-FFF2-40B4-BE49-F238E27FC236}">
                  <a16:creationId xmlns:a16="http://schemas.microsoft.com/office/drawing/2014/main" id="{C71565A5-E8DF-0B05-AF81-49DBD1EC43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723579" y="3368933"/>
              <a:ext cx="144000" cy="144000"/>
            </a:xfrm>
            <a:prstGeom prst="rect">
              <a:avLst/>
            </a:prstGeom>
          </p:spPr>
        </p:pic>
      </p:grpSp>
    </p:spTree>
    <p:extLst>
      <p:ext uri="{BB962C8B-B14F-4D97-AF65-F5344CB8AC3E}">
        <p14:creationId xmlns:p14="http://schemas.microsoft.com/office/powerpoint/2010/main" val="235801158"/>
      </p:ext>
    </p:extLst>
  </p:cSld>
  <p:clrMapOvr>
    <a:masterClrMapping/>
  </p:clrMapOvr>
</p:sld>
</file>

<file path=ppt/theme/theme1.xml><?xml version="1.0" encoding="utf-8"?>
<a:theme xmlns:a="http://schemas.openxmlformats.org/drawingml/2006/main" name="Office 佈景主題">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Microsoft JhengHei UI"/>
        <a:ea typeface="Microsoft JhengHei UI"/>
        <a:cs typeface=""/>
      </a:majorFont>
      <a:minorFont>
        <a:latin typeface="Microsoft JhengHei UI Light"/>
        <a:ea typeface="Microsoft JhengHei U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479787_TF11429527_Win32.potx" id="{A680936C-8F12-4E2D-996B-0D83E58C1149}" vid="{AA3BF584-81C4-40EE-B2A7-3050B8D286E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icrosoft JhengHei UI Light" panose="020F0302020204030204"/>
        <a:ea typeface=""/>
        <a:cs typeface=""/>
        <a:font script="Jpan" typeface="游ゴシック Light"/>
        <a:font script="Hang" typeface="맑은 고딕"/>
        <a:font script="Hans" typeface="等线 Light"/>
        <a:font script="Hant" typeface="Microsoft JhengHei UI Light"/>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icrosoft JhengHei UI" panose="020F0502020204030204"/>
        <a:ea typeface=""/>
        <a:cs typeface=""/>
        <a:font script="Jpan" typeface="游ゴシック"/>
        <a:font script="Hang" typeface="맑은 고딕"/>
        <a:font script="Hans" typeface="等线"/>
        <a:font script="Hant" typeface="Microsoft JhengHei UI"/>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現代幾何</Template>
  <TotalTime>1352</TotalTime>
  <Words>3130</Words>
  <Application>Microsoft Office PowerPoint</Application>
  <PresentationFormat>寬螢幕</PresentationFormat>
  <Paragraphs>148</Paragraphs>
  <Slides>27</Slides>
  <Notes>4</Notes>
  <HiddenSlides>1</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27</vt:i4>
      </vt:variant>
    </vt:vector>
  </HeadingPairs>
  <TitlesOfParts>
    <vt:vector size="32" baseType="lpstr">
      <vt:lpstr>Microsoft JhengHei UI</vt:lpstr>
      <vt:lpstr>Microsoft JhengHei UI Light</vt:lpstr>
      <vt:lpstr>Söhne</vt:lpstr>
      <vt:lpstr>Arial</vt:lpstr>
      <vt:lpstr>Office 佈景主題</vt:lpstr>
      <vt:lpstr>論文討論</vt:lpstr>
      <vt:lpstr>透過止損和止盈機制對台灣指數期貨動能效應的實證評估</vt:lpstr>
      <vt:lpstr>摘要</vt:lpstr>
      <vt:lpstr>補充 - 效率市場假說</vt:lpstr>
      <vt:lpstr>交易策略</vt:lpstr>
      <vt:lpstr>方法</vt:lpstr>
      <vt:lpstr>實驗 - 解釋</vt:lpstr>
      <vt:lpstr>實驗 - 定義</vt:lpstr>
      <vt:lpstr>實驗 - MTM Base</vt:lpstr>
      <vt:lpstr>實驗 - MTM Stop</vt:lpstr>
      <vt:lpstr>實驗 - MTM Stop</vt:lpstr>
      <vt:lpstr>整理與比較</vt:lpstr>
      <vt:lpstr>策略總結</vt:lpstr>
      <vt:lpstr>不同止損點的表現 (Loss)</vt:lpstr>
      <vt:lpstr>不同止損點的表現 (Loss)</vt:lpstr>
      <vt:lpstr>不同止盈點的表現 (Profit)</vt:lpstr>
      <vt:lpstr>透過最大回撤和SQN尋找最佳參數</vt:lpstr>
      <vt:lpstr>透過最大回撤和SQN尋找最佳參數</vt:lpstr>
      <vt:lpstr>透過最大回撤和SQN尋找最佳參數</vt:lpstr>
      <vt:lpstr>結論</vt:lpstr>
      <vt:lpstr>程式進度報告</vt:lpstr>
      <vt:lpstr>PowerPoint 簡報</vt:lpstr>
      <vt:lpstr>PowerPoint 簡報</vt:lpstr>
      <vt:lpstr>PowerPoint 簡報</vt:lpstr>
      <vt:lpstr>PowerPoint 簡報</vt:lpstr>
      <vt:lpstr>PowerPoint 簡報</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論文討論</dc:title>
  <dc:creator>柏浚 黃</dc:creator>
  <cp:lastModifiedBy>柏浚 黃</cp:lastModifiedBy>
  <cp:revision>75</cp:revision>
  <dcterms:created xsi:type="dcterms:W3CDTF">2023-08-05T17:17:38Z</dcterms:created>
  <dcterms:modified xsi:type="dcterms:W3CDTF">2023-08-13T16:32:39Z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